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29" r:id="rId6"/>
  </p:sldMasterIdLst>
  <p:notesMasterIdLst>
    <p:notesMasterId r:id="rId15"/>
  </p:notesMasterIdLst>
  <p:handoutMasterIdLst>
    <p:handoutMasterId r:id="rId16"/>
  </p:handoutMasterIdLst>
  <p:sldIdLst>
    <p:sldId id="333" r:id="rId7"/>
    <p:sldId id="341" r:id="rId8"/>
    <p:sldId id="340" r:id="rId9"/>
    <p:sldId id="328" r:id="rId10"/>
    <p:sldId id="327" r:id="rId11"/>
    <p:sldId id="342" r:id="rId12"/>
    <p:sldId id="329" r:id="rId13"/>
    <p:sldId id="343" r:id="rId14"/>
  </p:sldIdLst>
  <p:sldSz cx="12192000" cy="6858000"/>
  <p:notesSz cx="9296400" cy="14782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66"/>
    <a:srgbClr val="FF6600"/>
    <a:srgbClr val="D5B7E1"/>
    <a:srgbClr val="FBC605"/>
    <a:srgbClr val="006600"/>
    <a:srgbClr val="8B0109"/>
    <a:srgbClr val="C8C8C8"/>
    <a:srgbClr val="D9D9D9"/>
    <a:srgbClr val="DF1F2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524" autoAdjust="0"/>
  </p:normalViewPr>
  <p:slideViewPr>
    <p:cSldViewPr snapToGrid="0">
      <p:cViewPr varScale="1">
        <p:scale>
          <a:sx n="92" d="100"/>
          <a:sy n="92" d="100"/>
        </p:scale>
        <p:origin x="492" y="90"/>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1D1AC-3FD6-4AF4-A6D6-E48648D75725}"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n-US"/>
        </a:p>
      </dgm:t>
    </dgm:pt>
    <dgm:pt modelId="{BA474655-ADF9-4108-9BB8-0BA977CC04FF}">
      <dgm:prSet phldrT="[Text]" custT="1"/>
      <dgm:spPr/>
      <dgm:t>
        <a:bodyPr/>
        <a:lstStyle/>
        <a:p>
          <a:pPr algn="ctr"/>
          <a:r>
            <a:rPr lang="en-US" sz="1600" b="1" dirty="0" smtClean="0"/>
            <a:t>September 2019 - March 2020</a:t>
          </a:r>
          <a:endParaRPr lang="en-US" sz="1600" b="1" dirty="0"/>
        </a:p>
      </dgm:t>
    </dgm:pt>
    <dgm:pt modelId="{F8837A05-852B-4C5D-8D88-6ECB27AB5F0F}" type="parTrans" cxnId="{92481232-E5C3-49AF-A068-C1C39AB41D0F}">
      <dgm:prSet/>
      <dgm:spPr/>
      <dgm:t>
        <a:bodyPr/>
        <a:lstStyle/>
        <a:p>
          <a:endParaRPr lang="en-US" sz="1600"/>
        </a:p>
      </dgm:t>
    </dgm:pt>
    <dgm:pt modelId="{C06C969B-DC3F-44DE-9855-D8ED98A04950}" type="sibTrans" cxnId="{92481232-E5C3-49AF-A068-C1C39AB41D0F}">
      <dgm:prSet/>
      <dgm:spPr/>
      <dgm:t>
        <a:bodyPr/>
        <a:lstStyle/>
        <a:p>
          <a:endParaRPr lang="en-US" sz="1600"/>
        </a:p>
      </dgm:t>
    </dgm:pt>
    <dgm:pt modelId="{3D2CA63D-7619-4B34-8CB2-EE00287B6CD3}">
      <dgm:prSet phldrT="[Text]" custT="1"/>
      <dgm:spPr/>
      <dgm:t>
        <a:bodyPr/>
        <a:lstStyle/>
        <a:p>
          <a:pPr algn="l"/>
          <a:r>
            <a:rPr lang="en-US" sz="1600" dirty="0" smtClean="0"/>
            <a:t>Environmental Testing of Creek</a:t>
          </a:r>
          <a:endParaRPr lang="en-US" sz="1600" dirty="0"/>
        </a:p>
      </dgm:t>
    </dgm:pt>
    <dgm:pt modelId="{2C800715-D556-4FFC-A601-15B0B084390A}" type="parTrans" cxnId="{E1A66E12-177E-49CD-9576-8E3555EE1326}">
      <dgm:prSet/>
      <dgm:spPr/>
      <dgm:t>
        <a:bodyPr/>
        <a:lstStyle/>
        <a:p>
          <a:endParaRPr lang="en-US" sz="1600"/>
        </a:p>
      </dgm:t>
    </dgm:pt>
    <dgm:pt modelId="{C290C695-1764-41B7-991C-960EC2659A49}" type="sibTrans" cxnId="{E1A66E12-177E-49CD-9576-8E3555EE1326}">
      <dgm:prSet/>
      <dgm:spPr/>
      <dgm:t>
        <a:bodyPr/>
        <a:lstStyle/>
        <a:p>
          <a:endParaRPr lang="en-US" sz="1600"/>
        </a:p>
      </dgm:t>
    </dgm:pt>
    <dgm:pt modelId="{D9A8F978-5E35-45C0-A1C7-7D99643C8FB3}">
      <dgm:prSet phldrT="[Text]" custT="1"/>
      <dgm:spPr/>
      <dgm:t>
        <a:bodyPr/>
        <a:lstStyle/>
        <a:p>
          <a:r>
            <a:rPr lang="en-US" sz="1600" b="1" dirty="0" smtClean="0"/>
            <a:t>April 2020 - October 2020</a:t>
          </a:r>
          <a:endParaRPr lang="en-US" sz="1600" b="1" dirty="0"/>
        </a:p>
      </dgm:t>
    </dgm:pt>
    <dgm:pt modelId="{F300690A-F069-4B90-BC0F-B098933246A4}" type="parTrans" cxnId="{01610134-0363-422E-86D0-50945BEBC682}">
      <dgm:prSet/>
      <dgm:spPr/>
      <dgm:t>
        <a:bodyPr/>
        <a:lstStyle/>
        <a:p>
          <a:endParaRPr lang="en-US" sz="1600"/>
        </a:p>
      </dgm:t>
    </dgm:pt>
    <dgm:pt modelId="{91B54CF8-A689-4EDC-93D5-B856106DDB60}" type="sibTrans" cxnId="{01610134-0363-422E-86D0-50945BEBC682}">
      <dgm:prSet/>
      <dgm:spPr/>
      <dgm:t>
        <a:bodyPr/>
        <a:lstStyle/>
        <a:p>
          <a:endParaRPr lang="en-US" sz="1600"/>
        </a:p>
      </dgm:t>
    </dgm:pt>
    <dgm:pt modelId="{1B6C1567-0A29-4235-B9DE-A26D2B457566}">
      <dgm:prSet phldrT="[Text]" custT="1"/>
      <dgm:spPr/>
      <dgm:t>
        <a:bodyPr/>
        <a:lstStyle/>
        <a:p>
          <a:pPr algn="l"/>
          <a:r>
            <a:rPr lang="en-US" sz="1600" dirty="0" smtClean="0"/>
            <a:t>Plans/Specifications Design Reviews (4 different review levels)</a:t>
          </a:r>
          <a:endParaRPr lang="en-US" sz="1600" dirty="0"/>
        </a:p>
      </dgm:t>
    </dgm:pt>
    <dgm:pt modelId="{AE65D57D-EE14-475B-86D6-6162CC71F297}" type="parTrans" cxnId="{A2B07A5C-3255-4EED-8071-D9628306AC86}">
      <dgm:prSet/>
      <dgm:spPr/>
      <dgm:t>
        <a:bodyPr/>
        <a:lstStyle/>
        <a:p>
          <a:endParaRPr lang="en-US" sz="1600"/>
        </a:p>
      </dgm:t>
    </dgm:pt>
    <dgm:pt modelId="{A04C05F7-6F69-41C0-ADE5-DC5ABA973AA4}" type="sibTrans" cxnId="{A2B07A5C-3255-4EED-8071-D9628306AC86}">
      <dgm:prSet/>
      <dgm:spPr/>
      <dgm:t>
        <a:bodyPr/>
        <a:lstStyle/>
        <a:p>
          <a:endParaRPr lang="en-US" sz="1600"/>
        </a:p>
      </dgm:t>
    </dgm:pt>
    <dgm:pt modelId="{EAB8F7C5-8B77-4CA0-8255-E32CA1DB40E8}">
      <dgm:prSet phldrT="[Text]" custT="1"/>
      <dgm:spPr/>
      <dgm:t>
        <a:bodyPr/>
        <a:lstStyle/>
        <a:p>
          <a:r>
            <a:rPr lang="en-US" sz="1600" b="1" dirty="0" smtClean="0"/>
            <a:t>November 2020 – January 2021</a:t>
          </a:r>
          <a:endParaRPr lang="en-US" sz="1600" b="1" dirty="0"/>
        </a:p>
      </dgm:t>
    </dgm:pt>
    <dgm:pt modelId="{5940BB38-E867-4297-9762-B5F9E5B8CFB6}" type="parTrans" cxnId="{C3427CAF-F2AD-448D-A0C3-CE1B4A535D28}">
      <dgm:prSet/>
      <dgm:spPr/>
      <dgm:t>
        <a:bodyPr/>
        <a:lstStyle/>
        <a:p>
          <a:endParaRPr lang="en-US" sz="1600"/>
        </a:p>
      </dgm:t>
    </dgm:pt>
    <dgm:pt modelId="{333CE8CD-7A92-4A5C-818D-98E529DBD264}" type="sibTrans" cxnId="{C3427CAF-F2AD-448D-A0C3-CE1B4A535D28}">
      <dgm:prSet/>
      <dgm:spPr/>
      <dgm:t>
        <a:bodyPr/>
        <a:lstStyle/>
        <a:p>
          <a:endParaRPr lang="en-US" sz="1600"/>
        </a:p>
      </dgm:t>
    </dgm:pt>
    <dgm:pt modelId="{AFD9D124-8304-4BCB-9B9B-2072E15EA876}">
      <dgm:prSet phldrT="[Text]" custT="1"/>
      <dgm:spPr/>
      <dgm:t>
        <a:bodyPr/>
        <a:lstStyle/>
        <a:p>
          <a:r>
            <a:rPr lang="en-US" sz="1600" dirty="0" smtClean="0"/>
            <a:t>Contract Advertised</a:t>
          </a:r>
          <a:endParaRPr lang="en-US" sz="1600" dirty="0"/>
        </a:p>
      </dgm:t>
    </dgm:pt>
    <dgm:pt modelId="{09223E8D-15FB-44B6-8948-EC8FAC06FE4A}" type="parTrans" cxnId="{2C17FBD9-45CE-42FA-AEDC-E2DECB2CE910}">
      <dgm:prSet/>
      <dgm:spPr/>
      <dgm:t>
        <a:bodyPr/>
        <a:lstStyle/>
        <a:p>
          <a:endParaRPr lang="en-US" sz="1600"/>
        </a:p>
      </dgm:t>
    </dgm:pt>
    <dgm:pt modelId="{0F337940-2C80-4FDC-B49F-5A2AAEA8D16D}" type="sibTrans" cxnId="{2C17FBD9-45CE-42FA-AEDC-E2DECB2CE910}">
      <dgm:prSet/>
      <dgm:spPr/>
      <dgm:t>
        <a:bodyPr/>
        <a:lstStyle/>
        <a:p>
          <a:endParaRPr lang="en-US" sz="1600"/>
        </a:p>
      </dgm:t>
    </dgm:pt>
    <dgm:pt modelId="{26FE0150-247D-44F5-8E22-B5F75941BEA7}">
      <dgm:prSet phldrT="[Text]" custT="1"/>
      <dgm:spPr/>
      <dgm:t>
        <a:bodyPr/>
        <a:lstStyle/>
        <a:p>
          <a:pPr algn="ctr"/>
          <a:endParaRPr lang="en-US" sz="1600" dirty="0"/>
        </a:p>
      </dgm:t>
    </dgm:pt>
    <dgm:pt modelId="{DFF76208-0721-4A6B-98AF-9BF2A65C0720}" type="parTrans" cxnId="{F63F3243-2493-4EAC-B4C8-D1C0B4F975BA}">
      <dgm:prSet/>
      <dgm:spPr/>
      <dgm:t>
        <a:bodyPr/>
        <a:lstStyle/>
        <a:p>
          <a:endParaRPr lang="en-US" sz="1600"/>
        </a:p>
      </dgm:t>
    </dgm:pt>
    <dgm:pt modelId="{02F1FE49-6AF0-4520-AC99-CA448D40F857}" type="sibTrans" cxnId="{F63F3243-2493-4EAC-B4C8-D1C0B4F975BA}">
      <dgm:prSet/>
      <dgm:spPr/>
      <dgm:t>
        <a:bodyPr/>
        <a:lstStyle/>
        <a:p>
          <a:endParaRPr lang="en-US" sz="1600"/>
        </a:p>
      </dgm:t>
    </dgm:pt>
    <dgm:pt modelId="{50B9D331-75AE-4DBA-B893-E8A4B470FEC7}">
      <dgm:prSet phldrT="[Text]" custT="1"/>
      <dgm:spPr/>
      <dgm:t>
        <a:bodyPr/>
        <a:lstStyle/>
        <a:p>
          <a:pPr algn="l"/>
          <a:r>
            <a:rPr lang="en-US" sz="1600" dirty="0" smtClean="0"/>
            <a:t>State Water Quality Permit w/FDEP</a:t>
          </a:r>
          <a:endParaRPr lang="en-US" sz="1600" dirty="0"/>
        </a:p>
      </dgm:t>
    </dgm:pt>
    <dgm:pt modelId="{260F25C3-1C4F-434A-9FB3-C579A330E3BA}" type="parTrans" cxnId="{A77885A7-AE50-47E3-8644-7B573FB9F51A}">
      <dgm:prSet/>
      <dgm:spPr/>
      <dgm:t>
        <a:bodyPr/>
        <a:lstStyle/>
        <a:p>
          <a:endParaRPr lang="en-US" sz="1600"/>
        </a:p>
      </dgm:t>
    </dgm:pt>
    <dgm:pt modelId="{9546FF1C-E38D-453B-8925-6B76FB8A9327}" type="sibTrans" cxnId="{A77885A7-AE50-47E3-8644-7B573FB9F51A}">
      <dgm:prSet/>
      <dgm:spPr/>
      <dgm:t>
        <a:bodyPr/>
        <a:lstStyle/>
        <a:p>
          <a:endParaRPr lang="en-US" sz="1600"/>
        </a:p>
      </dgm:t>
    </dgm:pt>
    <dgm:pt modelId="{D92C2661-13D0-48B2-9E65-AECAC4253118}">
      <dgm:prSet phldrT="[Text]" custT="1"/>
      <dgm:spPr/>
      <dgm:t>
        <a:bodyPr/>
        <a:lstStyle/>
        <a:p>
          <a:pPr algn="l"/>
          <a:r>
            <a:rPr lang="en-US" sz="1600" dirty="0" smtClean="0"/>
            <a:t>Obtain staging/access, material laydown area from City of Jacksonville</a:t>
          </a:r>
          <a:endParaRPr lang="en-US" sz="1600" dirty="0"/>
        </a:p>
      </dgm:t>
    </dgm:pt>
    <dgm:pt modelId="{B035ACD6-79D5-4035-99D5-3BCD18BBA1EF}" type="parTrans" cxnId="{3A60D2E3-F33B-4B02-A773-2ECBD353C457}">
      <dgm:prSet/>
      <dgm:spPr/>
      <dgm:t>
        <a:bodyPr/>
        <a:lstStyle/>
        <a:p>
          <a:endParaRPr lang="en-US" sz="1600"/>
        </a:p>
      </dgm:t>
    </dgm:pt>
    <dgm:pt modelId="{BF81FE1B-7848-4071-B141-5C897EB09B0A}" type="sibTrans" cxnId="{3A60D2E3-F33B-4B02-A773-2ECBD353C457}">
      <dgm:prSet/>
      <dgm:spPr/>
      <dgm:t>
        <a:bodyPr/>
        <a:lstStyle/>
        <a:p>
          <a:endParaRPr lang="en-US" sz="1600"/>
        </a:p>
      </dgm:t>
    </dgm:pt>
    <dgm:pt modelId="{00D61F64-D9D8-480E-BF41-7E5A1F0AA1B5}">
      <dgm:prSet phldrT="[Text]" custT="1"/>
      <dgm:spPr/>
      <dgm:t>
        <a:bodyPr/>
        <a:lstStyle/>
        <a:p>
          <a:pPr algn="l"/>
          <a:r>
            <a:rPr lang="en-US" sz="1600" dirty="0" smtClean="0"/>
            <a:t>Geo-technical Core Samples</a:t>
          </a:r>
          <a:endParaRPr lang="en-US" sz="1600" dirty="0"/>
        </a:p>
      </dgm:t>
    </dgm:pt>
    <dgm:pt modelId="{170D75C6-FF3C-49F5-A768-7AAFA4A71EC6}" type="parTrans" cxnId="{A763D0AB-09F5-4546-AAB1-40CF60347DB1}">
      <dgm:prSet/>
      <dgm:spPr/>
      <dgm:t>
        <a:bodyPr/>
        <a:lstStyle/>
        <a:p>
          <a:endParaRPr lang="en-US" sz="1600"/>
        </a:p>
      </dgm:t>
    </dgm:pt>
    <dgm:pt modelId="{4D71B6FB-BE1E-4073-A411-D846B4A90C88}" type="sibTrans" cxnId="{A763D0AB-09F5-4546-AAB1-40CF60347DB1}">
      <dgm:prSet/>
      <dgm:spPr/>
      <dgm:t>
        <a:bodyPr/>
        <a:lstStyle/>
        <a:p>
          <a:endParaRPr lang="en-US" sz="1600"/>
        </a:p>
      </dgm:t>
    </dgm:pt>
    <dgm:pt modelId="{E4903F23-3515-408E-83D3-E820614F6C5E}">
      <dgm:prSet phldrT="[Text]" custT="1"/>
      <dgm:spPr/>
      <dgm:t>
        <a:bodyPr/>
        <a:lstStyle/>
        <a:p>
          <a:pPr algn="l"/>
          <a:r>
            <a:rPr lang="en-US" sz="1600" dirty="0" smtClean="0"/>
            <a:t>Lab Testing and Report</a:t>
          </a:r>
          <a:endParaRPr lang="en-US" sz="1600" dirty="0"/>
        </a:p>
      </dgm:t>
    </dgm:pt>
    <dgm:pt modelId="{4608B320-5614-4FBA-9771-B8F193177767}" type="parTrans" cxnId="{2E855E13-ED9E-43C5-8941-499E742FD57E}">
      <dgm:prSet/>
      <dgm:spPr/>
      <dgm:t>
        <a:bodyPr/>
        <a:lstStyle/>
        <a:p>
          <a:endParaRPr lang="en-US" sz="1600"/>
        </a:p>
      </dgm:t>
    </dgm:pt>
    <dgm:pt modelId="{81FAFFC2-72A5-4A6F-BA56-FF65C3B45630}" type="sibTrans" cxnId="{2E855E13-ED9E-43C5-8941-499E742FD57E}">
      <dgm:prSet/>
      <dgm:spPr/>
      <dgm:t>
        <a:bodyPr/>
        <a:lstStyle/>
        <a:p>
          <a:endParaRPr lang="en-US" sz="1600"/>
        </a:p>
      </dgm:t>
    </dgm:pt>
    <dgm:pt modelId="{B1C0964E-2168-481D-82F8-E6ADD048F6D1}">
      <dgm:prSet phldrT="[Text]" custT="1"/>
      <dgm:spPr/>
      <dgm:t>
        <a:bodyPr/>
        <a:lstStyle/>
        <a:p>
          <a:pPr algn="l"/>
          <a:endParaRPr lang="en-US" sz="1600" dirty="0"/>
        </a:p>
      </dgm:t>
    </dgm:pt>
    <dgm:pt modelId="{A0279C9A-E4AB-4C79-93D5-C0ABD6974104}" type="parTrans" cxnId="{C8D694CB-8DC3-408D-89C3-0FFF3BCADA46}">
      <dgm:prSet/>
      <dgm:spPr/>
      <dgm:t>
        <a:bodyPr/>
        <a:lstStyle/>
        <a:p>
          <a:endParaRPr lang="en-US"/>
        </a:p>
      </dgm:t>
    </dgm:pt>
    <dgm:pt modelId="{FB082A81-235C-42C0-9364-88CD89068319}" type="sibTrans" cxnId="{C8D694CB-8DC3-408D-89C3-0FFF3BCADA46}">
      <dgm:prSet/>
      <dgm:spPr/>
      <dgm:t>
        <a:bodyPr/>
        <a:lstStyle/>
        <a:p>
          <a:endParaRPr lang="en-US"/>
        </a:p>
      </dgm:t>
    </dgm:pt>
    <dgm:pt modelId="{FA551947-6EDB-4081-8630-54BF18C57FE2}">
      <dgm:prSet phldrT="[Text]" custT="1"/>
      <dgm:spPr/>
      <dgm:t>
        <a:bodyPr/>
        <a:lstStyle/>
        <a:p>
          <a:r>
            <a:rPr lang="en-US" sz="1600" dirty="0" smtClean="0"/>
            <a:t>Bid Opening (Low Price/Technically Acceptable)</a:t>
          </a:r>
          <a:endParaRPr lang="en-US" sz="1600" dirty="0"/>
        </a:p>
      </dgm:t>
    </dgm:pt>
    <dgm:pt modelId="{6E4A6DF5-9020-47A0-B6A2-A7BD7A09675E}" type="parTrans" cxnId="{9B7CF620-0871-43CE-9E44-6C0E76B45D97}">
      <dgm:prSet/>
      <dgm:spPr/>
      <dgm:t>
        <a:bodyPr/>
        <a:lstStyle/>
        <a:p>
          <a:endParaRPr lang="en-US"/>
        </a:p>
      </dgm:t>
    </dgm:pt>
    <dgm:pt modelId="{4C1293E1-2A05-476B-A222-B934C48C2CFD}" type="sibTrans" cxnId="{9B7CF620-0871-43CE-9E44-6C0E76B45D97}">
      <dgm:prSet/>
      <dgm:spPr/>
      <dgm:t>
        <a:bodyPr/>
        <a:lstStyle/>
        <a:p>
          <a:endParaRPr lang="en-US"/>
        </a:p>
      </dgm:t>
    </dgm:pt>
    <dgm:pt modelId="{10C8065A-EA36-45B4-92F0-4997AA768E90}">
      <dgm:prSet phldrT="[Text]" custT="1"/>
      <dgm:spPr/>
      <dgm:t>
        <a:bodyPr/>
        <a:lstStyle/>
        <a:p>
          <a:r>
            <a:rPr lang="en-US" sz="1600" b="1" dirty="0" smtClean="0"/>
            <a:t>March 2021</a:t>
          </a:r>
          <a:endParaRPr lang="en-US" sz="1600" b="1" dirty="0"/>
        </a:p>
      </dgm:t>
    </dgm:pt>
    <dgm:pt modelId="{F7E30661-DE6A-4842-BFAA-4C469E316C92}" type="parTrans" cxnId="{CB05D461-590D-4D88-A2D5-9192FE08F8C6}">
      <dgm:prSet/>
      <dgm:spPr/>
      <dgm:t>
        <a:bodyPr/>
        <a:lstStyle/>
        <a:p>
          <a:endParaRPr lang="en-US"/>
        </a:p>
      </dgm:t>
    </dgm:pt>
    <dgm:pt modelId="{D54368BD-D2D2-4AEF-88D8-087DC4AEB32F}" type="sibTrans" cxnId="{CB05D461-590D-4D88-A2D5-9192FE08F8C6}">
      <dgm:prSet/>
      <dgm:spPr/>
      <dgm:t>
        <a:bodyPr/>
        <a:lstStyle/>
        <a:p>
          <a:endParaRPr lang="en-US"/>
        </a:p>
      </dgm:t>
    </dgm:pt>
    <dgm:pt modelId="{39E4287F-D539-4E5F-AA83-01186FF10CE0}">
      <dgm:prSet phldrT="[Text]" custT="1"/>
      <dgm:spPr/>
      <dgm:t>
        <a:bodyPr/>
        <a:lstStyle/>
        <a:p>
          <a:r>
            <a:rPr lang="en-US" sz="1600" dirty="0" smtClean="0"/>
            <a:t>Construction Initiated (approximately 8-12 months to complete)</a:t>
          </a:r>
          <a:endParaRPr lang="en-US" sz="1600" dirty="0"/>
        </a:p>
      </dgm:t>
    </dgm:pt>
    <dgm:pt modelId="{364E27DE-F9D4-4950-94AB-202EEF04EEEC}" type="parTrans" cxnId="{02436F9D-7488-406D-894D-7C5DA3C22FA8}">
      <dgm:prSet/>
      <dgm:spPr/>
      <dgm:t>
        <a:bodyPr/>
        <a:lstStyle/>
        <a:p>
          <a:endParaRPr lang="en-US"/>
        </a:p>
      </dgm:t>
    </dgm:pt>
    <dgm:pt modelId="{3FC33F8F-2FD7-45DC-81F6-C9917A14F26D}" type="sibTrans" cxnId="{02436F9D-7488-406D-894D-7C5DA3C22FA8}">
      <dgm:prSet/>
      <dgm:spPr/>
      <dgm:t>
        <a:bodyPr/>
        <a:lstStyle/>
        <a:p>
          <a:endParaRPr lang="en-US"/>
        </a:p>
      </dgm:t>
    </dgm:pt>
    <dgm:pt modelId="{7177C317-9BA9-4306-8C7E-30812101AAD0}">
      <dgm:prSet phldrT="[Text]" custT="1"/>
      <dgm:spPr/>
      <dgm:t>
        <a:bodyPr/>
        <a:lstStyle/>
        <a:p>
          <a:pPr algn="l"/>
          <a:r>
            <a:rPr lang="en-US" sz="1600" dirty="0" smtClean="0"/>
            <a:t>Initiation of Draft Plans/Specifications</a:t>
          </a:r>
          <a:endParaRPr lang="en-US" sz="1600" dirty="0"/>
        </a:p>
      </dgm:t>
    </dgm:pt>
    <dgm:pt modelId="{06BE9C65-DC53-4410-9B96-349C013B4016}" type="parTrans" cxnId="{8D4B331F-72D9-41A4-A7E3-9B9DA882DFFE}">
      <dgm:prSet/>
      <dgm:spPr/>
      <dgm:t>
        <a:bodyPr/>
        <a:lstStyle/>
        <a:p>
          <a:endParaRPr lang="en-US"/>
        </a:p>
      </dgm:t>
    </dgm:pt>
    <dgm:pt modelId="{347235E5-59B0-4F6C-B17E-157BFDEFA80A}" type="sibTrans" cxnId="{8D4B331F-72D9-41A4-A7E3-9B9DA882DFFE}">
      <dgm:prSet/>
      <dgm:spPr/>
      <dgm:t>
        <a:bodyPr/>
        <a:lstStyle/>
        <a:p>
          <a:endParaRPr lang="en-US"/>
        </a:p>
      </dgm:t>
    </dgm:pt>
    <dgm:pt modelId="{EA681816-6F48-4679-A9C2-6246FF16A240}">
      <dgm:prSet phldrT="[Text]" custT="1"/>
      <dgm:spPr/>
      <dgm:t>
        <a:bodyPr/>
        <a:lstStyle/>
        <a:p>
          <a:r>
            <a:rPr lang="en-US" sz="1600" dirty="0" smtClean="0"/>
            <a:t>Award to Contractor</a:t>
          </a:r>
          <a:endParaRPr lang="en-US" sz="1600" dirty="0"/>
        </a:p>
      </dgm:t>
    </dgm:pt>
    <dgm:pt modelId="{79D71581-791B-4315-85C6-56B7C61CCF4B}" type="parTrans" cxnId="{0FA6BB90-16C2-40E9-8F06-FD364C4451FA}">
      <dgm:prSet/>
      <dgm:spPr/>
      <dgm:t>
        <a:bodyPr/>
        <a:lstStyle/>
        <a:p>
          <a:endParaRPr lang="en-US"/>
        </a:p>
      </dgm:t>
    </dgm:pt>
    <dgm:pt modelId="{74E0012F-9E68-4723-9F68-5FE4E770DD17}" type="sibTrans" cxnId="{0FA6BB90-16C2-40E9-8F06-FD364C4451FA}">
      <dgm:prSet/>
      <dgm:spPr/>
      <dgm:t>
        <a:bodyPr/>
        <a:lstStyle/>
        <a:p>
          <a:endParaRPr lang="en-US"/>
        </a:p>
      </dgm:t>
    </dgm:pt>
    <dgm:pt modelId="{F63682A6-D393-4868-8B0D-26F4EF9D90B6}" type="pres">
      <dgm:prSet presAssocID="{E321D1AC-3FD6-4AF4-A6D6-E48648D75725}" presName="Name0" presStyleCnt="0">
        <dgm:presLayoutVars>
          <dgm:dir/>
          <dgm:animLvl val="lvl"/>
          <dgm:resizeHandles val="exact"/>
        </dgm:presLayoutVars>
      </dgm:prSet>
      <dgm:spPr/>
      <dgm:t>
        <a:bodyPr/>
        <a:lstStyle/>
        <a:p>
          <a:endParaRPr lang="en-US"/>
        </a:p>
      </dgm:t>
    </dgm:pt>
    <dgm:pt modelId="{131EC8F8-FC22-45EA-BEB3-38AE9396B0BF}" type="pres">
      <dgm:prSet presAssocID="{BA474655-ADF9-4108-9BB8-0BA977CC04FF}" presName="linNode" presStyleCnt="0"/>
      <dgm:spPr/>
    </dgm:pt>
    <dgm:pt modelId="{B8B146E6-B055-4ADF-82A2-C95B9CC83F17}" type="pres">
      <dgm:prSet presAssocID="{BA474655-ADF9-4108-9BB8-0BA977CC04FF}" presName="parentText" presStyleLbl="node1" presStyleIdx="0" presStyleCnt="4">
        <dgm:presLayoutVars>
          <dgm:chMax val="1"/>
          <dgm:bulletEnabled val="1"/>
        </dgm:presLayoutVars>
      </dgm:prSet>
      <dgm:spPr/>
      <dgm:t>
        <a:bodyPr/>
        <a:lstStyle/>
        <a:p>
          <a:endParaRPr lang="en-US"/>
        </a:p>
      </dgm:t>
    </dgm:pt>
    <dgm:pt modelId="{B7DFB06A-203F-43F4-B8D0-FF996305CBB4}" type="pres">
      <dgm:prSet presAssocID="{BA474655-ADF9-4108-9BB8-0BA977CC04FF}" presName="descendantText" presStyleLbl="alignAccFollowNode1" presStyleIdx="0" presStyleCnt="4" custLinFactNeighborX="11886" custLinFactNeighborY="595">
        <dgm:presLayoutVars>
          <dgm:bulletEnabled val="1"/>
        </dgm:presLayoutVars>
      </dgm:prSet>
      <dgm:spPr/>
      <dgm:t>
        <a:bodyPr/>
        <a:lstStyle/>
        <a:p>
          <a:endParaRPr lang="en-US"/>
        </a:p>
      </dgm:t>
    </dgm:pt>
    <dgm:pt modelId="{5A929C0D-6B09-42F4-AB6E-CA2D2BF55B8E}" type="pres">
      <dgm:prSet presAssocID="{C06C969B-DC3F-44DE-9855-D8ED98A04950}" presName="sp" presStyleCnt="0"/>
      <dgm:spPr/>
    </dgm:pt>
    <dgm:pt modelId="{07C51344-C676-42B8-B89A-FC37C4531790}" type="pres">
      <dgm:prSet presAssocID="{D9A8F978-5E35-45C0-A1C7-7D99643C8FB3}" presName="linNode" presStyleCnt="0"/>
      <dgm:spPr/>
    </dgm:pt>
    <dgm:pt modelId="{765644D1-9719-4DA0-9B16-81E36D8B39E6}" type="pres">
      <dgm:prSet presAssocID="{D9A8F978-5E35-45C0-A1C7-7D99643C8FB3}" presName="parentText" presStyleLbl="node1" presStyleIdx="1" presStyleCnt="4" custScaleY="109485" custLinFactNeighborX="174">
        <dgm:presLayoutVars>
          <dgm:chMax val="1"/>
          <dgm:bulletEnabled val="1"/>
        </dgm:presLayoutVars>
      </dgm:prSet>
      <dgm:spPr/>
      <dgm:t>
        <a:bodyPr/>
        <a:lstStyle/>
        <a:p>
          <a:endParaRPr lang="en-US"/>
        </a:p>
      </dgm:t>
    </dgm:pt>
    <dgm:pt modelId="{382C0B9F-73BD-48E6-95DA-C2FB04D68DA2}" type="pres">
      <dgm:prSet presAssocID="{D9A8F978-5E35-45C0-A1C7-7D99643C8FB3}" presName="descendantText" presStyleLbl="alignAccFollowNode1" presStyleIdx="1" presStyleCnt="4" custScaleY="113324">
        <dgm:presLayoutVars>
          <dgm:bulletEnabled val="1"/>
        </dgm:presLayoutVars>
      </dgm:prSet>
      <dgm:spPr/>
      <dgm:t>
        <a:bodyPr/>
        <a:lstStyle/>
        <a:p>
          <a:endParaRPr lang="en-US"/>
        </a:p>
      </dgm:t>
    </dgm:pt>
    <dgm:pt modelId="{9AAC9C48-32A6-4697-A74A-A70F962803AE}" type="pres">
      <dgm:prSet presAssocID="{91B54CF8-A689-4EDC-93D5-B856106DDB60}" presName="sp" presStyleCnt="0"/>
      <dgm:spPr/>
    </dgm:pt>
    <dgm:pt modelId="{5760E562-53FD-47E8-8082-A0C6892E7C00}" type="pres">
      <dgm:prSet presAssocID="{EAB8F7C5-8B77-4CA0-8255-E32CA1DB40E8}" presName="linNode" presStyleCnt="0"/>
      <dgm:spPr/>
    </dgm:pt>
    <dgm:pt modelId="{8ACFC421-CCBB-484C-BA61-38A8BB54DD39}" type="pres">
      <dgm:prSet presAssocID="{EAB8F7C5-8B77-4CA0-8255-E32CA1DB40E8}" presName="parentText" presStyleLbl="node1" presStyleIdx="2" presStyleCnt="4">
        <dgm:presLayoutVars>
          <dgm:chMax val="1"/>
          <dgm:bulletEnabled val="1"/>
        </dgm:presLayoutVars>
      </dgm:prSet>
      <dgm:spPr/>
      <dgm:t>
        <a:bodyPr/>
        <a:lstStyle/>
        <a:p>
          <a:endParaRPr lang="en-US"/>
        </a:p>
      </dgm:t>
    </dgm:pt>
    <dgm:pt modelId="{8D149D81-07D1-4DA5-9F6D-C045A603F13A}" type="pres">
      <dgm:prSet presAssocID="{EAB8F7C5-8B77-4CA0-8255-E32CA1DB40E8}" presName="descendantText" presStyleLbl="alignAccFollowNode1" presStyleIdx="2" presStyleCnt="4">
        <dgm:presLayoutVars>
          <dgm:bulletEnabled val="1"/>
        </dgm:presLayoutVars>
      </dgm:prSet>
      <dgm:spPr/>
      <dgm:t>
        <a:bodyPr/>
        <a:lstStyle/>
        <a:p>
          <a:endParaRPr lang="en-US"/>
        </a:p>
      </dgm:t>
    </dgm:pt>
    <dgm:pt modelId="{4450D84C-53D1-496B-9FCC-B2B9AC1F4881}" type="pres">
      <dgm:prSet presAssocID="{333CE8CD-7A92-4A5C-818D-98E529DBD264}" presName="sp" presStyleCnt="0"/>
      <dgm:spPr/>
    </dgm:pt>
    <dgm:pt modelId="{285DE59A-0878-4F08-AA43-9F4D3A8AF3C2}" type="pres">
      <dgm:prSet presAssocID="{10C8065A-EA36-45B4-92F0-4997AA768E90}" presName="linNode" presStyleCnt="0"/>
      <dgm:spPr/>
    </dgm:pt>
    <dgm:pt modelId="{A8C1A158-A8A8-4E14-8AE7-DF451282900D}" type="pres">
      <dgm:prSet presAssocID="{10C8065A-EA36-45B4-92F0-4997AA768E90}" presName="parentText" presStyleLbl="node1" presStyleIdx="3" presStyleCnt="4">
        <dgm:presLayoutVars>
          <dgm:chMax val="1"/>
          <dgm:bulletEnabled val="1"/>
        </dgm:presLayoutVars>
      </dgm:prSet>
      <dgm:spPr/>
      <dgm:t>
        <a:bodyPr/>
        <a:lstStyle/>
        <a:p>
          <a:endParaRPr lang="en-US"/>
        </a:p>
      </dgm:t>
    </dgm:pt>
    <dgm:pt modelId="{AF283494-51B8-4907-8760-B9E83F91FF91}" type="pres">
      <dgm:prSet presAssocID="{10C8065A-EA36-45B4-92F0-4997AA768E90}" presName="descendantText" presStyleLbl="alignAccFollowNode1" presStyleIdx="3" presStyleCnt="4">
        <dgm:presLayoutVars>
          <dgm:bulletEnabled val="1"/>
        </dgm:presLayoutVars>
      </dgm:prSet>
      <dgm:spPr/>
      <dgm:t>
        <a:bodyPr/>
        <a:lstStyle/>
        <a:p>
          <a:endParaRPr lang="en-US"/>
        </a:p>
      </dgm:t>
    </dgm:pt>
  </dgm:ptLst>
  <dgm:cxnLst>
    <dgm:cxn modelId="{A7B6B925-5E27-4CDC-8F71-5763B251DD5B}" type="presOf" srcId="{EA681816-6F48-4679-A9C2-6246FF16A240}" destId="{8D149D81-07D1-4DA5-9F6D-C045A603F13A}" srcOrd="0" destOrd="2" presId="urn:microsoft.com/office/officeart/2005/8/layout/vList5"/>
    <dgm:cxn modelId="{A2B07A5C-3255-4EED-8071-D9628306AC86}" srcId="{D9A8F978-5E35-45C0-A1C7-7D99643C8FB3}" destId="{1B6C1567-0A29-4235-B9DE-A26D2B457566}" srcOrd="1" destOrd="0" parTransId="{AE65D57D-EE14-475B-86D6-6162CC71F297}" sibTransId="{A04C05F7-6F69-41C0-ADE5-DC5ABA973AA4}"/>
    <dgm:cxn modelId="{51F82C7D-A33E-4817-A1C8-E957D2E221FD}" type="presOf" srcId="{E321D1AC-3FD6-4AF4-A6D6-E48648D75725}" destId="{F63682A6-D393-4868-8B0D-26F4EF9D90B6}" srcOrd="0" destOrd="0" presId="urn:microsoft.com/office/officeart/2005/8/layout/vList5"/>
    <dgm:cxn modelId="{C3427CAF-F2AD-448D-A0C3-CE1B4A535D28}" srcId="{E321D1AC-3FD6-4AF4-A6D6-E48648D75725}" destId="{EAB8F7C5-8B77-4CA0-8255-E32CA1DB40E8}" srcOrd="2" destOrd="0" parTransId="{5940BB38-E867-4297-9762-B5F9E5B8CFB6}" sibTransId="{333CE8CD-7A92-4A5C-818D-98E529DBD264}"/>
    <dgm:cxn modelId="{CB05D461-590D-4D88-A2D5-9192FE08F8C6}" srcId="{E321D1AC-3FD6-4AF4-A6D6-E48648D75725}" destId="{10C8065A-EA36-45B4-92F0-4997AA768E90}" srcOrd="3" destOrd="0" parTransId="{F7E30661-DE6A-4842-BFAA-4C469E316C92}" sibTransId="{D54368BD-D2D2-4AEF-88D8-087DC4AEB32F}"/>
    <dgm:cxn modelId="{92481232-E5C3-49AF-A068-C1C39AB41D0F}" srcId="{E321D1AC-3FD6-4AF4-A6D6-E48648D75725}" destId="{BA474655-ADF9-4108-9BB8-0BA977CC04FF}" srcOrd="0" destOrd="0" parTransId="{F8837A05-852B-4C5D-8D88-6ECB27AB5F0F}" sibTransId="{C06C969B-DC3F-44DE-9855-D8ED98A04950}"/>
    <dgm:cxn modelId="{0EC217CB-933C-4DE6-8CC6-8A101FAEB491}" type="presOf" srcId="{39E4287F-D539-4E5F-AA83-01186FF10CE0}" destId="{AF283494-51B8-4907-8760-B9E83F91FF91}" srcOrd="0" destOrd="0" presId="urn:microsoft.com/office/officeart/2005/8/layout/vList5"/>
    <dgm:cxn modelId="{F63F3243-2493-4EAC-B4C8-D1C0B4F975BA}" srcId="{D9A8F978-5E35-45C0-A1C7-7D99643C8FB3}" destId="{26FE0150-247D-44F5-8E22-B5F75941BEA7}" srcOrd="4" destOrd="0" parTransId="{DFF76208-0721-4A6B-98AF-9BF2A65C0720}" sibTransId="{02F1FE49-6AF0-4520-AC99-CA448D40F857}"/>
    <dgm:cxn modelId="{80957406-5F28-41AB-B391-74447AD2E051}" type="presOf" srcId="{BA474655-ADF9-4108-9BB8-0BA977CC04FF}" destId="{B8B146E6-B055-4ADF-82A2-C95B9CC83F17}" srcOrd="0" destOrd="0" presId="urn:microsoft.com/office/officeart/2005/8/layout/vList5"/>
    <dgm:cxn modelId="{F6949FFF-6B6D-46CD-9AF2-75A9409F4267}" type="presOf" srcId="{AFD9D124-8304-4BCB-9B9B-2072E15EA876}" destId="{8D149D81-07D1-4DA5-9F6D-C045A603F13A}" srcOrd="0" destOrd="0" presId="urn:microsoft.com/office/officeart/2005/8/layout/vList5"/>
    <dgm:cxn modelId="{ADF5E387-B462-4A5D-8BF2-035441BC4532}" type="presOf" srcId="{50B9D331-75AE-4DBA-B893-E8A4B470FEC7}" destId="{382C0B9F-73BD-48E6-95DA-C2FB04D68DA2}" srcOrd="0" destOrd="2" presId="urn:microsoft.com/office/officeart/2005/8/layout/vList5"/>
    <dgm:cxn modelId="{988FE8EB-54D7-4E1E-BEBD-0B7CC07A74D2}" type="presOf" srcId="{10C8065A-EA36-45B4-92F0-4997AA768E90}" destId="{A8C1A158-A8A8-4E14-8AE7-DF451282900D}" srcOrd="0" destOrd="0" presId="urn:microsoft.com/office/officeart/2005/8/layout/vList5"/>
    <dgm:cxn modelId="{CEB5BA52-B7FC-4B2D-96AF-10FBACD2CACF}" type="presOf" srcId="{FA551947-6EDB-4081-8630-54BF18C57FE2}" destId="{8D149D81-07D1-4DA5-9F6D-C045A603F13A}" srcOrd="0" destOrd="1" presId="urn:microsoft.com/office/officeart/2005/8/layout/vList5"/>
    <dgm:cxn modelId="{5AE9EDCD-2BF0-4A32-81D4-C5FF0A98158A}" type="presOf" srcId="{7177C317-9BA9-4306-8C7E-30812101AAD0}" destId="{B7DFB06A-203F-43F4-B8D0-FF996305CBB4}" srcOrd="0" destOrd="3" presId="urn:microsoft.com/office/officeart/2005/8/layout/vList5"/>
    <dgm:cxn modelId="{E1A66E12-177E-49CD-9576-8E3555EE1326}" srcId="{BA474655-ADF9-4108-9BB8-0BA977CC04FF}" destId="{3D2CA63D-7619-4B34-8CB2-EE00287B6CD3}" srcOrd="0" destOrd="0" parTransId="{2C800715-D556-4FFC-A601-15B0B084390A}" sibTransId="{C290C695-1764-41B7-991C-960EC2659A49}"/>
    <dgm:cxn modelId="{F6BF7464-9CEC-4B5C-8847-F67B685A272B}" type="presOf" srcId="{D9A8F978-5E35-45C0-A1C7-7D99643C8FB3}" destId="{765644D1-9719-4DA0-9B16-81E36D8B39E6}" srcOrd="0" destOrd="0" presId="urn:microsoft.com/office/officeart/2005/8/layout/vList5"/>
    <dgm:cxn modelId="{8D4B331F-72D9-41A4-A7E3-9B9DA882DFFE}" srcId="{BA474655-ADF9-4108-9BB8-0BA977CC04FF}" destId="{7177C317-9BA9-4306-8C7E-30812101AAD0}" srcOrd="3" destOrd="0" parTransId="{06BE9C65-DC53-4410-9B96-349C013B4016}" sibTransId="{347235E5-59B0-4F6C-B17E-157BFDEFA80A}"/>
    <dgm:cxn modelId="{2C17FBD9-45CE-42FA-AEDC-E2DECB2CE910}" srcId="{EAB8F7C5-8B77-4CA0-8255-E32CA1DB40E8}" destId="{AFD9D124-8304-4BCB-9B9B-2072E15EA876}" srcOrd="0" destOrd="0" parTransId="{09223E8D-15FB-44B6-8948-EC8FAC06FE4A}" sibTransId="{0F337940-2C80-4FDC-B49F-5A2AAEA8D16D}"/>
    <dgm:cxn modelId="{2E855E13-ED9E-43C5-8941-499E742FD57E}" srcId="{BA474655-ADF9-4108-9BB8-0BA977CC04FF}" destId="{E4903F23-3515-408E-83D3-E820614F6C5E}" srcOrd="2" destOrd="0" parTransId="{4608B320-5614-4FBA-9771-B8F193177767}" sibTransId="{81FAFFC2-72A5-4A6F-BA56-FF65C3B45630}"/>
    <dgm:cxn modelId="{C9280C22-C1D3-41F7-BD8C-4AE9A0E77BAF}" type="presOf" srcId="{1B6C1567-0A29-4235-B9DE-A26D2B457566}" destId="{382C0B9F-73BD-48E6-95DA-C2FB04D68DA2}" srcOrd="0" destOrd="1" presId="urn:microsoft.com/office/officeart/2005/8/layout/vList5"/>
    <dgm:cxn modelId="{02436F9D-7488-406D-894D-7C5DA3C22FA8}" srcId="{10C8065A-EA36-45B4-92F0-4997AA768E90}" destId="{39E4287F-D539-4E5F-AA83-01186FF10CE0}" srcOrd="0" destOrd="0" parTransId="{364E27DE-F9D4-4950-94AB-202EEF04EEEC}" sibTransId="{3FC33F8F-2FD7-45DC-81F6-C9917A14F26D}"/>
    <dgm:cxn modelId="{DC2BF690-6982-45B2-AAE7-0371A7CB2D10}" type="presOf" srcId="{E4903F23-3515-408E-83D3-E820614F6C5E}" destId="{B7DFB06A-203F-43F4-B8D0-FF996305CBB4}" srcOrd="0" destOrd="2" presId="urn:microsoft.com/office/officeart/2005/8/layout/vList5"/>
    <dgm:cxn modelId="{0508BA07-CA17-4933-A398-8696861463DD}" type="presOf" srcId="{D92C2661-13D0-48B2-9E65-AECAC4253118}" destId="{382C0B9F-73BD-48E6-95DA-C2FB04D68DA2}" srcOrd="0" destOrd="3" presId="urn:microsoft.com/office/officeart/2005/8/layout/vList5"/>
    <dgm:cxn modelId="{C8D694CB-8DC3-408D-89C3-0FFF3BCADA46}" srcId="{D9A8F978-5E35-45C0-A1C7-7D99643C8FB3}" destId="{B1C0964E-2168-481D-82F8-E6ADD048F6D1}" srcOrd="0" destOrd="0" parTransId="{A0279C9A-E4AB-4C79-93D5-C0ABD6974104}" sibTransId="{FB082A81-235C-42C0-9364-88CD89068319}"/>
    <dgm:cxn modelId="{14DD663C-70E2-4FF2-A44C-71223A21E268}" type="presOf" srcId="{26FE0150-247D-44F5-8E22-B5F75941BEA7}" destId="{382C0B9F-73BD-48E6-95DA-C2FB04D68DA2}" srcOrd="0" destOrd="4" presId="urn:microsoft.com/office/officeart/2005/8/layout/vList5"/>
    <dgm:cxn modelId="{DE55011B-D6C4-4731-A112-8EF9230695B0}" type="presOf" srcId="{EAB8F7C5-8B77-4CA0-8255-E32CA1DB40E8}" destId="{8ACFC421-CCBB-484C-BA61-38A8BB54DD39}" srcOrd="0" destOrd="0" presId="urn:microsoft.com/office/officeart/2005/8/layout/vList5"/>
    <dgm:cxn modelId="{0FA6BB90-16C2-40E9-8F06-FD364C4451FA}" srcId="{EAB8F7C5-8B77-4CA0-8255-E32CA1DB40E8}" destId="{EA681816-6F48-4679-A9C2-6246FF16A240}" srcOrd="2" destOrd="0" parTransId="{79D71581-791B-4315-85C6-56B7C61CCF4B}" sibTransId="{74E0012F-9E68-4723-9F68-5FE4E770DD17}"/>
    <dgm:cxn modelId="{9B7CF620-0871-43CE-9E44-6C0E76B45D97}" srcId="{EAB8F7C5-8B77-4CA0-8255-E32CA1DB40E8}" destId="{FA551947-6EDB-4081-8630-54BF18C57FE2}" srcOrd="1" destOrd="0" parTransId="{6E4A6DF5-9020-47A0-B6A2-A7BD7A09675E}" sibTransId="{4C1293E1-2A05-476B-A222-B934C48C2CFD}"/>
    <dgm:cxn modelId="{ECDFF846-835A-483A-A003-4EF5F68F2292}" type="presOf" srcId="{00D61F64-D9D8-480E-BF41-7E5A1F0AA1B5}" destId="{B7DFB06A-203F-43F4-B8D0-FF996305CBB4}" srcOrd="0" destOrd="1" presId="urn:microsoft.com/office/officeart/2005/8/layout/vList5"/>
    <dgm:cxn modelId="{3A60D2E3-F33B-4B02-A773-2ECBD353C457}" srcId="{D9A8F978-5E35-45C0-A1C7-7D99643C8FB3}" destId="{D92C2661-13D0-48B2-9E65-AECAC4253118}" srcOrd="3" destOrd="0" parTransId="{B035ACD6-79D5-4035-99D5-3BCD18BBA1EF}" sibTransId="{BF81FE1B-7848-4071-B141-5C897EB09B0A}"/>
    <dgm:cxn modelId="{D6EC3D81-7DBA-44A9-B7FA-E7A796707AE8}" type="presOf" srcId="{B1C0964E-2168-481D-82F8-E6ADD048F6D1}" destId="{382C0B9F-73BD-48E6-95DA-C2FB04D68DA2}" srcOrd="0" destOrd="0" presId="urn:microsoft.com/office/officeart/2005/8/layout/vList5"/>
    <dgm:cxn modelId="{A77885A7-AE50-47E3-8644-7B573FB9F51A}" srcId="{D9A8F978-5E35-45C0-A1C7-7D99643C8FB3}" destId="{50B9D331-75AE-4DBA-B893-E8A4B470FEC7}" srcOrd="2" destOrd="0" parTransId="{260F25C3-1C4F-434A-9FB3-C579A330E3BA}" sibTransId="{9546FF1C-E38D-453B-8925-6B76FB8A9327}"/>
    <dgm:cxn modelId="{1E027F7A-BAB7-4A10-BAF7-62BE1649019D}" type="presOf" srcId="{3D2CA63D-7619-4B34-8CB2-EE00287B6CD3}" destId="{B7DFB06A-203F-43F4-B8D0-FF996305CBB4}" srcOrd="0" destOrd="0" presId="urn:microsoft.com/office/officeart/2005/8/layout/vList5"/>
    <dgm:cxn modelId="{01610134-0363-422E-86D0-50945BEBC682}" srcId="{E321D1AC-3FD6-4AF4-A6D6-E48648D75725}" destId="{D9A8F978-5E35-45C0-A1C7-7D99643C8FB3}" srcOrd="1" destOrd="0" parTransId="{F300690A-F069-4B90-BC0F-B098933246A4}" sibTransId="{91B54CF8-A689-4EDC-93D5-B856106DDB60}"/>
    <dgm:cxn modelId="{A763D0AB-09F5-4546-AAB1-40CF60347DB1}" srcId="{BA474655-ADF9-4108-9BB8-0BA977CC04FF}" destId="{00D61F64-D9D8-480E-BF41-7E5A1F0AA1B5}" srcOrd="1" destOrd="0" parTransId="{170D75C6-FF3C-49F5-A768-7AAFA4A71EC6}" sibTransId="{4D71B6FB-BE1E-4073-A411-D846B4A90C88}"/>
    <dgm:cxn modelId="{4572D3D9-844F-4E69-A133-2549CF4B6B27}" type="presParOf" srcId="{F63682A6-D393-4868-8B0D-26F4EF9D90B6}" destId="{131EC8F8-FC22-45EA-BEB3-38AE9396B0BF}" srcOrd="0" destOrd="0" presId="urn:microsoft.com/office/officeart/2005/8/layout/vList5"/>
    <dgm:cxn modelId="{4FA00B4D-DDD9-4B7D-BCC5-F29B54276D5E}" type="presParOf" srcId="{131EC8F8-FC22-45EA-BEB3-38AE9396B0BF}" destId="{B8B146E6-B055-4ADF-82A2-C95B9CC83F17}" srcOrd="0" destOrd="0" presId="urn:microsoft.com/office/officeart/2005/8/layout/vList5"/>
    <dgm:cxn modelId="{1528263B-CB25-40C5-BBDD-AA2FFF551901}" type="presParOf" srcId="{131EC8F8-FC22-45EA-BEB3-38AE9396B0BF}" destId="{B7DFB06A-203F-43F4-B8D0-FF996305CBB4}" srcOrd="1" destOrd="0" presId="urn:microsoft.com/office/officeart/2005/8/layout/vList5"/>
    <dgm:cxn modelId="{F6DD6912-8ADE-4E8C-8475-B547605F8386}" type="presParOf" srcId="{F63682A6-D393-4868-8B0D-26F4EF9D90B6}" destId="{5A929C0D-6B09-42F4-AB6E-CA2D2BF55B8E}" srcOrd="1" destOrd="0" presId="urn:microsoft.com/office/officeart/2005/8/layout/vList5"/>
    <dgm:cxn modelId="{F5518C4D-C7A5-4F3D-8F3E-DB96FD6BD322}" type="presParOf" srcId="{F63682A6-D393-4868-8B0D-26F4EF9D90B6}" destId="{07C51344-C676-42B8-B89A-FC37C4531790}" srcOrd="2" destOrd="0" presId="urn:microsoft.com/office/officeart/2005/8/layout/vList5"/>
    <dgm:cxn modelId="{4079A126-917F-459C-86D6-C05CE3E12D22}" type="presParOf" srcId="{07C51344-C676-42B8-B89A-FC37C4531790}" destId="{765644D1-9719-4DA0-9B16-81E36D8B39E6}" srcOrd="0" destOrd="0" presId="urn:microsoft.com/office/officeart/2005/8/layout/vList5"/>
    <dgm:cxn modelId="{B9BCDCD3-3147-4DFE-A2E0-3FB3128E5328}" type="presParOf" srcId="{07C51344-C676-42B8-B89A-FC37C4531790}" destId="{382C0B9F-73BD-48E6-95DA-C2FB04D68DA2}" srcOrd="1" destOrd="0" presId="urn:microsoft.com/office/officeart/2005/8/layout/vList5"/>
    <dgm:cxn modelId="{747FFF07-9DB9-4A6E-9F44-BDCA590BD7A9}" type="presParOf" srcId="{F63682A6-D393-4868-8B0D-26F4EF9D90B6}" destId="{9AAC9C48-32A6-4697-A74A-A70F962803AE}" srcOrd="3" destOrd="0" presId="urn:microsoft.com/office/officeart/2005/8/layout/vList5"/>
    <dgm:cxn modelId="{E70E94AC-BBC3-4820-BBC3-D0577A5B81D0}" type="presParOf" srcId="{F63682A6-D393-4868-8B0D-26F4EF9D90B6}" destId="{5760E562-53FD-47E8-8082-A0C6892E7C00}" srcOrd="4" destOrd="0" presId="urn:microsoft.com/office/officeart/2005/8/layout/vList5"/>
    <dgm:cxn modelId="{3C6F99AF-012B-4091-B81F-DD23EA328777}" type="presParOf" srcId="{5760E562-53FD-47E8-8082-A0C6892E7C00}" destId="{8ACFC421-CCBB-484C-BA61-38A8BB54DD39}" srcOrd="0" destOrd="0" presId="urn:microsoft.com/office/officeart/2005/8/layout/vList5"/>
    <dgm:cxn modelId="{75E80860-C7B0-43AD-9074-F1F2A9D119AE}" type="presParOf" srcId="{5760E562-53FD-47E8-8082-A0C6892E7C00}" destId="{8D149D81-07D1-4DA5-9F6D-C045A603F13A}" srcOrd="1" destOrd="0" presId="urn:microsoft.com/office/officeart/2005/8/layout/vList5"/>
    <dgm:cxn modelId="{31ECB99C-9132-4F29-ACD0-1983ED9A0CBB}" type="presParOf" srcId="{F63682A6-D393-4868-8B0D-26F4EF9D90B6}" destId="{4450D84C-53D1-496B-9FCC-B2B9AC1F4881}" srcOrd="5" destOrd="0" presId="urn:microsoft.com/office/officeart/2005/8/layout/vList5"/>
    <dgm:cxn modelId="{E6007D94-A4ED-43DD-B0D8-AFCA332BCE98}" type="presParOf" srcId="{F63682A6-D393-4868-8B0D-26F4EF9D90B6}" destId="{285DE59A-0878-4F08-AA43-9F4D3A8AF3C2}" srcOrd="6" destOrd="0" presId="urn:microsoft.com/office/officeart/2005/8/layout/vList5"/>
    <dgm:cxn modelId="{79F8173D-16B2-4FB2-8C3F-0D9D18FD2695}" type="presParOf" srcId="{285DE59A-0878-4F08-AA43-9F4D3A8AF3C2}" destId="{A8C1A158-A8A8-4E14-8AE7-DF451282900D}" srcOrd="0" destOrd="0" presId="urn:microsoft.com/office/officeart/2005/8/layout/vList5"/>
    <dgm:cxn modelId="{0ABFD93A-6C7A-4FE5-BF6D-5AB4BB69F173}" type="presParOf" srcId="{285DE59A-0878-4F08-AA43-9F4D3A8AF3C2}" destId="{AF283494-51B8-4907-8760-B9E83F91FF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B06A-203F-43F4-B8D0-FF996305CBB4}">
      <dsp:nvSpPr>
        <dsp:cNvPr id="0" name=""/>
        <dsp:cNvSpPr/>
      </dsp:nvSpPr>
      <dsp:spPr>
        <a:xfrm rot="5400000">
          <a:off x="6818140" y="-2796457"/>
          <a:ext cx="1034787" cy="690403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Environmental Testing of Creek</a:t>
          </a:r>
          <a:endParaRPr lang="en-US" sz="1600" kern="1200" dirty="0"/>
        </a:p>
        <a:p>
          <a:pPr marL="171450" lvl="1" indent="-171450" algn="l" defTabSz="711200">
            <a:lnSpc>
              <a:spcPct val="90000"/>
            </a:lnSpc>
            <a:spcBef>
              <a:spcPct val="0"/>
            </a:spcBef>
            <a:spcAft>
              <a:spcPct val="15000"/>
            </a:spcAft>
            <a:buChar char="••"/>
          </a:pPr>
          <a:r>
            <a:rPr lang="en-US" sz="1600" kern="1200" dirty="0" smtClean="0"/>
            <a:t>Geo-technical Core Samples</a:t>
          </a:r>
          <a:endParaRPr lang="en-US" sz="1600" kern="1200" dirty="0"/>
        </a:p>
        <a:p>
          <a:pPr marL="171450" lvl="1" indent="-171450" algn="l" defTabSz="711200">
            <a:lnSpc>
              <a:spcPct val="90000"/>
            </a:lnSpc>
            <a:spcBef>
              <a:spcPct val="0"/>
            </a:spcBef>
            <a:spcAft>
              <a:spcPct val="15000"/>
            </a:spcAft>
            <a:buChar char="••"/>
          </a:pPr>
          <a:r>
            <a:rPr lang="en-US" sz="1600" kern="1200" dirty="0" smtClean="0"/>
            <a:t>Lab Testing and Report</a:t>
          </a:r>
          <a:endParaRPr lang="en-US" sz="1600" kern="1200" dirty="0"/>
        </a:p>
        <a:p>
          <a:pPr marL="171450" lvl="1" indent="-171450" algn="l" defTabSz="711200">
            <a:lnSpc>
              <a:spcPct val="90000"/>
            </a:lnSpc>
            <a:spcBef>
              <a:spcPct val="0"/>
            </a:spcBef>
            <a:spcAft>
              <a:spcPct val="15000"/>
            </a:spcAft>
            <a:buChar char="••"/>
          </a:pPr>
          <a:r>
            <a:rPr lang="en-US" sz="1600" kern="1200" dirty="0" smtClean="0"/>
            <a:t>Initiation of Draft Plans/Specifications</a:t>
          </a:r>
          <a:endParaRPr lang="en-US" sz="1600" kern="1200" dirty="0"/>
        </a:p>
      </dsp:txBody>
      <dsp:txXfrm rot="-5400000">
        <a:off x="3883518" y="188679"/>
        <a:ext cx="6853518" cy="933759"/>
      </dsp:txXfrm>
    </dsp:sp>
    <dsp:sp modelId="{B8B146E6-B055-4ADF-82A2-C95B9CC83F17}">
      <dsp:nvSpPr>
        <dsp:cNvPr id="0" name=""/>
        <dsp:cNvSpPr/>
      </dsp:nvSpPr>
      <dsp:spPr>
        <a:xfrm>
          <a:off x="0" y="2659"/>
          <a:ext cx="3883518" cy="129348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September 2019 - March 2020</a:t>
          </a:r>
          <a:endParaRPr lang="en-US" sz="1600" b="1" kern="1200" dirty="0"/>
        </a:p>
      </dsp:txBody>
      <dsp:txXfrm>
        <a:off x="63143" y="65802"/>
        <a:ext cx="3757232" cy="1167197"/>
      </dsp:txXfrm>
    </dsp:sp>
    <dsp:sp modelId="{382C0B9F-73BD-48E6-95DA-C2FB04D68DA2}">
      <dsp:nvSpPr>
        <dsp:cNvPr id="0" name=""/>
        <dsp:cNvSpPr/>
      </dsp:nvSpPr>
      <dsp:spPr>
        <a:xfrm rot="5400000">
          <a:off x="6742039" y="-1379741"/>
          <a:ext cx="1172662" cy="6897289"/>
        </a:xfrm>
        <a:prstGeom prst="round2SameRect">
          <a:avLst/>
        </a:prstGeom>
        <a:solidFill>
          <a:schemeClr val="accent3">
            <a:tint val="40000"/>
            <a:alpha val="90000"/>
            <a:hueOff val="3542269"/>
            <a:satOff val="1237"/>
            <a:lumOff val="259"/>
            <a:alphaOff val="0"/>
          </a:schemeClr>
        </a:solidFill>
        <a:ln w="9525" cap="flat" cmpd="sng" algn="ctr">
          <a:solidFill>
            <a:schemeClr val="accent3">
              <a:tint val="40000"/>
              <a:alpha val="90000"/>
              <a:hueOff val="3542269"/>
              <a:satOff val="1237"/>
              <a:lumOff val="2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t>Plans/Specifications Design Reviews (4 different review levels)</a:t>
          </a:r>
          <a:endParaRPr lang="en-US" sz="1600" kern="1200" dirty="0"/>
        </a:p>
        <a:p>
          <a:pPr marL="171450" lvl="1" indent="-171450" algn="l" defTabSz="711200">
            <a:lnSpc>
              <a:spcPct val="90000"/>
            </a:lnSpc>
            <a:spcBef>
              <a:spcPct val="0"/>
            </a:spcBef>
            <a:spcAft>
              <a:spcPct val="15000"/>
            </a:spcAft>
            <a:buChar char="••"/>
          </a:pPr>
          <a:r>
            <a:rPr lang="en-US" sz="1600" kern="1200" dirty="0" smtClean="0"/>
            <a:t>State Water Quality Permit w/FDEP</a:t>
          </a:r>
          <a:endParaRPr lang="en-US" sz="1600" kern="1200" dirty="0"/>
        </a:p>
        <a:p>
          <a:pPr marL="171450" lvl="1" indent="-171450" algn="l" defTabSz="711200">
            <a:lnSpc>
              <a:spcPct val="90000"/>
            </a:lnSpc>
            <a:spcBef>
              <a:spcPct val="0"/>
            </a:spcBef>
            <a:spcAft>
              <a:spcPct val="15000"/>
            </a:spcAft>
            <a:buChar char="••"/>
          </a:pPr>
          <a:r>
            <a:rPr lang="en-US" sz="1600" kern="1200" dirty="0" smtClean="0"/>
            <a:t>Obtain staging/access, material laydown area from City of Jacksonville</a:t>
          </a:r>
          <a:endParaRPr lang="en-US" sz="1600" kern="1200" dirty="0"/>
        </a:p>
        <a:p>
          <a:pPr marL="171450" lvl="1" indent="-171450" algn="ctr" defTabSz="711200">
            <a:lnSpc>
              <a:spcPct val="90000"/>
            </a:lnSpc>
            <a:spcBef>
              <a:spcPct val="0"/>
            </a:spcBef>
            <a:spcAft>
              <a:spcPct val="15000"/>
            </a:spcAft>
            <a:buChar char="••"/>
          </a:pPr>
          <a:endParaRPr lang="en-US" sz="1600" kern="1200" dirty="0"/>
        </a:p>
      </dsp:txBody>
      <dsp:txXfrm rot="-5400000">
        <a:off x="3879726" y="1539817"/>
        <a:ext cx="6840044" cy="1058172"/>
      </dsp:txXfrm>
    </dsp:sp>
    <dsp:sp modelId="{765644D1-9719-4DA0-9B16-81E36D8B39E6}">
      <dsp:nvSpPr>
        <dsp:cNvPr id="0" name=""/>
        <dsp:cNvSpPr/>
      </dsp:nvSpPr>
      <dsp:spPr>
        <a:xfrm>
          <a:off x="12001" y="1360817"/>
          <a:ext cx="3879725" cy="1416170"/>
        </a:xfrm>
        <a:prstGeom prst="roundRect">
          <a:avLst/>
        </a:prstGeom>
        <a:gradFill rotWithShape="0">
          <a:gsLst>
            <a:gs pos="0">
              <a:schemeClr val="accent3">
                <a:hueOff val="3322727"/>
                <a:satOff val="696"/>
                <a:lumOff val="1568"/>
                <a:alphaOff val="0"/>
                <a:tint val="50000"/>
                <a:satMod val="300000"/>
              </a:schemeClr>
            </a:gs>
            <a:gs pos="35000">
              <a:schemeClr val="accent3">
                <a:hueOff val="3322727"/>
                <a:satOff val="696"/>
                <a:lumOff val="1568"/>
                <a:alphaOff val="0"/>
                <a:tint val="37000"/>
                <a:satMod val="300000"/>
              </a:schemeClr>
            </a:gs>
            <a:gs pos="100000">
              <a:schemeClr val="accent3">
                <a:hueOff val="3322727"/>
                <a:satOff val="696"/>
                <a:lumOff val="156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April 2020 - October 2020</a:t>
          </a:r>
          <a:endParaRPr lang="en-US" sz="1600" b="1" kern="1200" dirty="0"/>
        </a:p>
      </dsp:txBody>
      <dsp:txXfrm>
        <a:off x="81133" y="1429949"/>
        <a:ext cx="3741461" cy="1277906"/>
      </dsp:txXfrm>
    </dsp:sp>
    <dsp:sp modelId="{8D149D81-07D1-4DA5-9F6D-C045A603F13A}">
      <dsp:nvSpPr>
        <dsp:cNvPr id="0" name=""/>
        <dsp:cNvSpPr/>
      </dsp:nvSpPr>
      <dsp:spPr>
        <a:xfrm rot="5400000">
          <a:off x="6818140" y="36389"/>
          <a:ext cx="1034787" cy="6904032"/>
        </a:xfrm>
        <a:prstGeom prst="round2SameRect">
          <a:avLst/>
        </a:prstGeom>
        <a:solidFill>
          <a:schemeClr val="accent3">
            <a:tint val="40000"/>
            <a:alpha val="90000"/>
            <a:hueOff val="7084539"/>
            <a:satOff val="2475"/>
            <a:lumOff val="517"/>
            <a:alphaOff val="0"/>
          </a:schemeClr>
        </a:solidFill>
        <a:ln w="9525" cap="flat" cmpd="sng" algn="ctr">
          <a:solidFill>
            <a:schemeClr val="accent3">
              <a:tint val="40000"/>
              <a:alpha val="90000"/>
              <a:hueOff val="7084539"/>
              <a:satOff val="2475"/>
              <a:lumOff val="5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Contract Advertised</a:t>
          </a:r>
          <a:endParaRPr lang="en-US" sz="1600" kern="1200" dirty="0"/>
        </a:p>
        <a:p>
          <a:pPr marL="171450" lvl="1" indent="-171450" algn="l" defTabSz="711200">
            <a:lnSpc>
              <a:spcPct val="90000"/>
            </a:lnSpc>
            <a:spcBef>
              <a:spcPct val="0"/>
            </a:spcBef>
            <a:spcAft>
              <a:spcPct val="15000"/>
            </a:spcAft>
            <a:buChar char="••"/>
          </a:pPr>
          <a:r>
            <a:rPr lang="en-US" sz="1600" kern="1200" dirty="0" smtClean="0"/>
            <a:t>Bid Opening (Low Price/Technically Acceptable)</a:t>
          </a:r>
          <a:endParaRPr lang="en-US" sz="1600" kern="1200" dirty="0"/>
        </a:p>
        <a:p>
          <a:pPr marL="171450" lvl="1" indent="-171450" algn="l" defTabSz="711200">
            <a:lnSpc>
              <a:spcPct val="90000"/>
            </a:lnSpc>
            <a:spcBef>
              <a:spcPct val="0"/>
            </a:spcBef>
            <a:spcAft>
              <a:spcPct val="15000"/>
            </a:spcAft>
            <a:buChar char="••"/>
          </a:pPr>
          <a:r>
            <a:rPr lang="en-US" sz="1600" kern="1200" dirty="0" smtClean="0"/>
            <a:t>Award to Contractor</a:t>
          </a:r>
          <a:endParaRPr lang="en-US" sz="1600" kern="1200" dirty="0"/>
        </a:p>
      </dsp:txBody>
      <dsp:txXfrm rot="-5400000">
        <a:off x="3883518" y="3021525"/>
        <a:ext cx="6853518" cy="933759"/>
      </dsp:txXfrm>
    </dsp:sp>
    <dsp:sp modelId="{8ACFC421-CCBB-484C-BA61-38A8BB54DD39}">
      <dsp:nvSpPr>
        <dsp:cNvPr id="0" name=""/>
        <dsp:cNvSpPr/>
      </dsp:nvSpPr>
      <dsp:spPr>
        <a:xfrm>
          <a:off x="0" y="2841663"/>
          <a:ext cx="3883518" cy="1293483"/>
        </a:xfrm>
        <a:prstGeom prst="roundRect">
          <a:avLst/>
        </a:prstGeom>
        <a:gradFill rotWithShape="0">
          <a:gsLst>
            <a:gs pos="0">
              <a:schemeClr val="accent3">
                <a:hueOff val="6645454"/>
                <a:satOff val="1391"/>
                <a:lumOff val="3137"/>
                <a:alphaOff val="0"/>
                <a:tint val="50000"/>
                <a:satMod val="300000"/>
              </a:schemeClr>
            </a:gs>
            <a:gs pos="35000">
              <a:schemeClr val="accent3">
                <a:hueOff val="6645454"/>
                <a:satOff val="1391"/>
                <a:lumOff val="3137"/>
                <a:alphaOff val="0"/>
                <a:tint val="37000"/>
                <a:satMod val="300000"/>
              </a:schemeClr>
            </a:gs>
            <a:gs pos="100000">
              <a:schemeClr val="accent3">
                <a:hueOff val="6645454"/>
                <a:satOff val="1391"/>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November 2020 – January 2021</a:t>
          </a:r>
          <a:endParaRPr lang="en-US" sz="1600" b="1" kern="1200" dirty="0"/>
        </a:p>
      </dsp:txBody>
      <dsp:txXfrm>
        <a:off x="63143" y="2904806"/>
        <a:ext cx="3757232" cy="1167197"/>
      </dsp:txXfrm>
    </dsp:sp>
    <dsp:sp modelId="{AF283494-51B8-4907-8760-B9E83F91FF91}">
      <dsp:nvSpPr>
        <dsp:cNvPr id="0" name=""/>
        <dsp:cNvSpPr/>
      </dsp:nvSpPr>
      <dsp:spPr>
        <a:xfrm rot="5400000">
          <a:off x="6818140" y="1394547"/>
          <a:ext cx="1034787" cy="6904032"/>
        </a:xfrm>
        <a:prstGeom prst="round2SameRect">
          <a:avLst/>
        </a:prstGeom>
        <a:solidFill>
          <a:schemeClr val="accent3">
            <a:tint val="40000"/>
            <a:alpha val="90000"/>
            <a:hueOff val="10626808"/>
            <a:satOff val="3712"/>
            <a:lumOff val="776"/>
            <a:alphaOff val="0"/>
          </a:schemeClr>
        </a:solidFill>
        <a:ln w="9525" cap="flat" cmpd="sng" algn="ctr">
          <a:solidFill>
            <a:schemeClr val="accent3">
              <a:tint val="40000"/>
              <a:alpha val="90000"/>
              <a:hueOff val="10626808"/>
              <a:satOff val="3712"/>
              <a:lumOff val="7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Construction Initiated (approximately 8-12 months to complete)</a:t>
          </a:r>
          <a:endParaRPr lang="en-US" sz="1600" kern="1200" dirty="0"/>
        </a:p>
      </dsp:txBody>
      <dsp:txXfrm rot="-5400000">
        <a:off x="3883518" y="4379683"/>
        <a:ext cx="6853518" cy="933759"/>
      </dsp:txXfrm>
    </dsp:sp>
    <dsp:sp modelId="{A8C1A158-A8A8-4E14-8AE7-DF451282900D}">
      <dsp:nvSpPr>
        <dsp:cNvPr id="0" name=""/>
        <dsp:cNvSpPr/>
      </dsp:nvSpPr>
      <dsp:spPr>
        <a:xfrm>
          <a:off x="0" y="4199821"/>
          <a:ext cx="3883518" cy="1293483"/>
        </a:xfrm>
        <a:prstGeom prst="roundRect">
          <a:avLst/>
        </a:prstGeom>
        <a:gradFill rotWithShape="0">
          <a:gsLst>
            <a:gs pos="0">
              <a:schemeClr val="accent3">
                <a:hueOff val="9968180"/>
                <a:satOff val="2087"/>
                <a:lumOff val="4705"/>
                <a:alphaOff val="0"/>
                <a:tint val="50000"/>
                <a:satMod val="300000"/>
              </a:schemeClr>
            </a:gs>
            <a:gs pos="35000">
              <a:schemeClr val="accent3">
                <a:hueOff val="9968180"/>
                <a:satOff val="2087"/>
                <a:lumOff val="4705"/>
                <a:alphaOff val="0"/>
                <a:tint val="37000"/>
                <a:satMod val="300000"/>
              </a:schemeClr>
            </a:gs>
            <a:gs pos="100000">
              <a:schemeClr val="accent3">
                <a:hueOff val="9968180"/>
                <a:satOff val="2087"/>
                <a:lumOff val="47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March 2021</a:t>
          </a:r>
          <a:endParaRPr lang="en-US" sz="1600" b="1" kern="1200" dirty="0"/>
        </a:p>
      </dsp:txBody>
      <dsp:txXfrm>
        <a:off x="63143" y="4262964"/>
        <a:ext cx="3757232" cy="11671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741707"/>
          </a:xfrm>
          <a:prstGeom prst="rect">
            <a:avLst/>
          </a:prstGeom>
        </p:spPr>
        <p:txBody>
          <a:bodyPr vert="horz" lIns="137585" tIns="68793" rIns="137585" bIns="68793" rtlCol="0"/>
          <a:lstStyle>
            <a:lvl1pPr algn="l">
              <a:defRPr sz="1800"/>
            </a:lvl1pPr>
          </a:lstStyle>
          <a:p>
            <a:endParaRPr lang="en-US"/>
          </a:p>
        </p:txBody>
      </p:sp>
      <p:sp>
        <p:nvSpPr>
          <p:cNvPr id="3" name="Date Placeholder 2"/>
          <p:cNvSpPr>
            <a:spLocks noGrp="1"/>
          </p:cNvSpPr>
          <p:nvPr>
            <p:ph type="dt" sz="quarter" idx="1"/>
          </p:nvPr>
        </p:nvSpPr>
        <p:spPr>
          <a:xfrm>
            <a:off x="5265809" y="0"/>
            <a:ext cx="4028440" cy="741707"/>
          </a:xfrm>
          <a:prstGeom prst="rect">
            <a:avLst/>
          </a:prstGeom>
        </p:spPr>
        <p:txBody>
          <a:bodyPr vert="horz" lIns="137585" tIns="68793" rIns="137585" bIns="68793" rtlCol="0"/>
          <a:lstStyle>
            <a:lvl1pPr algn="r">
              <a:defRPr sz="1800"/>
            </a:lvl1pPr>
          </a:lstStyle>
          <a:p>
            <a:fld id="{52CF3383-DF08-4C90-8557-22EF3027DD43}" type="datetimeFigureOut">
              <a:rPr lang="en-US" smtClean="0"/>
              <a:t>10/28/2019</a:t>
            </a:fld>
            <a:endParaRPr lang="en-US"/>
          </a:p>
        </p:txBody>
      </p:sp>
      <p:sp>
        <p:nvSpPr>
          <p:cNvPr id="4" name="Footer Placeholder 3"/>
          <p:cNvSpPr>
            <a:spLocks noGrp="1"/>
          </p:cNvSpPr>
          <p:nvPr>
            <p:ph type="ftr" sz="quarter" idx="2"/>
          </p:nvPr>
        </p:nvSpPr>
        <p:spPr>
          <a:xfrm>
            <a:off x="0" y="14041096"/>
            <a:ext cx="4028440" cy="741705"/>
          </a:xfrm>
          <a:prstGeom prst="rect">
            <a:avLst/>
          </a:prstGeom>
        </p:spPr>
        <p:txBody>
          <a:bodyPr vert="horz" lIns="137585" tIns="68793" rIns="137585" bIns="68793" rtlCol="0" anchor="b"/>
          <a:lstStyle>
            <a:lvl1pPr algn="l">
              <a:defRPr sz="18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741707"/>
          </a:xfrm>
          <a:prstGeom prst="rect">
            <a:avLst/>
          </a:prstGeom>
        </p:spPr>
        <p:txBody>
          <a:bodyPr vert="horz" lIns="137585" tIns="68793" rIns="137585" bIns="68793" rtlCol="0"/>
          <a:lstStyle>
            <a:lvl1pPr algn="l">
              <a:defRPr sz="1800"/>
            </a:lvl1pPr>
          </a:lstStyle>
          <a:p>
            <a:endParaRPr lang="en-US"/>
          </a:p>
        </p:txBody>
      </p:sp>
      <p:sp>
        <p:nvSpPr>
          <p:cNvPr id="3" name="Date Placeholder 2"/>
          <p:cNvSpPr>
            <a:spLocks noGrp="1"/>
          </p:cNvSpPr>
          <p:nvPr>
            <p:ph type="dt" idx="1"/>
          </p:nvPr>
        </p:nvSpPr>
        <p:spPr>
          <a:xfrm>
            <a:off x="5265809" y="0"/>
            <a:ext cx="4028440" cy="741707"/>
          </a:xfrm>
          <a:prstGeom prst="rect">
            <a:avLst/>
          </a:prstGeom>
        </p:spPr>
        <p:txBody>
          <a:bodyPr vert="horz" lIns="137585" tIns="68793" rIns="137585" bIns="68793" rtlCol="0"/>
          <a:lstStyle>
            <a:lvl1pPr algn="r">
              <a:defRPr sz="1800"/>
            </a:lvl1pPr>
          </a:lstStyle>
          <a:p>
            <a:fld id="{D7D16557-6E8E-4D95-8DF3-2DE1590C714A}" type="datetimeFigureOut">
              <a:rPr lang="en-US" smtClean="0"/>
              <a:t>10/28/2019</a:t>
            </a:fld>
            <a:endParaRPr lang="en-US"/>
          </a:p>
        </p:txBody>
      </p:sp>
      <p:sp>
        <p:nvSpPr>
          <p:cNvPr id="4" name="Slide Image Placeholder 3"/>
          <p:cNvSpPr>
            <a:spLocks noGrp="1" noRot="1" noChangeAspect="1"/>
          </p:cNvSpPr>
          <p:nvPr>
            <p:ph type="sldImg" idx="2"/>
          </p:nvPr>
        </p:nvSpPr>
        <p:spPr>
          <a:xfrm>
            <a:off x="215900" y="1847850"/>
            <a:ext cx="8864600" cy="4987925"/>
          </a:xfrm>
          <a:prstGeom prst="rect">
            <a:avLst/>
          </a:prstGeom>
          <a:noFill/>
          <a:ln w="12700">
            <a:solidFill>
              <a:prstClr val="black"/>
            </a:solidFill>
          </a:ln>
        </p:spPr>
        <p:txBody>
          <a:bodyPr vert="horz" lIns="137585" tIns="68793" rIns="137585" bIns="68793" rtlCol="0" anchor="ctr"/>
          <a:lstStyle/>
          <a:p>
            <a:endParaRPr lang="en-US"/>
          </a:p>
        </p:txBody>
      </p:sp>
      <p:sp>
        <p:nvSpPr>
          <p:cNvPr id="5" name="Notes Placeholder 4"/>
          <p:cNvSpPr>
            <a:spLocks noGrp="1"/>
          </p:cNvSpPr>
          <p:nvPr>
            <p:ph type="body" sz="quarter" idx="3"/>
          </p:nvPr>
        </p:nvSpPr>
        <p:spPr>
          <a:xfrm>
            <a:off x="929640" y="7114222"/>
            <a:ext cx="7437120" cy="5820728"/>
          </a:xfrm>
          <a:prstGeom prst="rect">
            <a:avLst/>
          </a:prstGeom>
        </p:spPr>
        <p:txBody>
          <a:bodyPr vert="horz" lIns="137585" tIns="68793" rIns="137585" bIns="687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041096"/>
            <a:ext cx="4028440" cy="741705"/>
          </a:xfrm>
          <a:prstGeom prst="rect">
            <a:avLst/>
          </a:prstGeom>
        </p:spPr>
        <p:txBody>
          <a:bodyPr vert="horz" lIns="137585" tIns="68793" rIns="137585" bIns="68793" rtlCol="0" anchor="b"/>
          <a:lstStyle>
            <a:lvl1pPr algn="l">
              <a:defRPr sz="1800"/>
            </a:lvl1pPr>
          </a:lstStyle>
          <a:p>
            <a:endParaRPr lang="en-US"/>
          </a:p>
        </p:txBody>
      </p:sp>
      <p:sp>
        <p:nvSpPr>
          <p:cNvPr id="7" name="Slide Number Placeholder 6"/>
          <p:cNvSpPr>
            <a:spLocks noGrp="1"/>
          </p:cNvSpPr>
          <p:nvPr>
            <p:ph type="sldNum" sz="quarter" idx="5"/>
          </p:nvPr>
        </p:nvSpPr>
        <p:spPr>
          <a:xfrm>
            <a:off x="5265809" y="14041096"/>
            <a:ext cx="4028440" cy="741705"/>
          </a:xfrm>
          <a:prstGeom prst="rect">
            <a:avLst/>
          </a:prstGeom>
        </p:spPr>
        <p:txBody>
          <a:bodyPr vert="horz" lIns="137585" tIns="68793" rIns="137585" bIns="68793" rtlCol="0" anchor="b"/>
          <a:lstStyle>
            <a:lvl1pPr algn="r">
              <a:defRPr sz="18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338111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68265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54092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35404354"/>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1511034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460111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1" y="5834379"/>
            <a:ext cx="8470900"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406400" y="942975"/>
            <a:ext cx="11176000" cy="4761228"/>
          </a:xfrm>
        </p:spPr>
        <p:txBody>
          <a:bodyPr/>
          <a:lstStyle/>
          <a:p>
            <a:endParaRPr lang="en-US"/>
          </a:p>
        </p:txBody>
      </p:sp>
    </p:spTree>
    <p:extLst>
      <p:ext uri="{BB962C8B-B14F-4D97-AF65-F5344CB8AC3E}">
        <p14:creationId xmlns:p14="http://schemas.microsoft.com/office/powerpoint/2010/main" val="308469541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4016536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6096000" y="1230511"/>
            <a:ext cx="54864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406400" y="1230512"/>
            <a:ext cx="54864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406400" y="1981200"/>
            <a:ext cx="54864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981200"/>
            <a:ext cx="54864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3729217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1" y="1225550"/>
            <a:ext cx="35941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1" y="1225550"/>
            <a:ext cx="74549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130010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406400" y="3597275"/>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6096000" y="3597275"/>
            <a:ext cx="54864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406400" y="35496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90527" y="1225551"/>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209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6096000" y="942975"/>
            <a:ext cx="54864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406400" y="942976"/>
            <a:ext cx="54864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406400" y="1693664"/>
            <a:ext cx="54864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1693664"/>
            <a:ext cx="54864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460066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406400" y="942976"/>
            <a:ext cx="54864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942976"/>
            <a:ext cx="54864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3479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406401" y="942976"/>
            <a:ext cx="3594100"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1" y="942976"/>
            <a:ext cx="7454900"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781510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406400" y="942975"/>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6096000" y="942975"/>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406400" y="3459480"/>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6096000" y="3459480"/>
            <a:ext cx="54864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406400" y="34099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90527" y="942976"/>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44933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2249471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423255932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397091480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58101722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327025552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solidFill>
                  <a:srgbClr val="83847A"/>
                </a:solidFill>
              </a:rPr>
              <a:t>File Name</a:t>
            </a: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3761483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solidFill>
                  <a:srgbClr val="FFFFFF">
                    <a:lumMod val="95000"/>
                  </a:srgbClr>
                </a:solidFill>
              </a:rPr>
              <a:t>File Name</a:t>
            </a:r>
            <a:endParaRPr lang="en-US">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a:solidFill>
                <a:srgbClr val="FFFFFF">
                  <a:lumMod val="95000"/>
                </a:srgbClr>
              </a:solidFill>
            </a:endParaRPr>
          </a:p>
        </p:txBody>
      </p:sp>
    </p:spTree>
    <p:extLst>
      <p:ext uri="{BB962C8B-B14F-4D97-AF65-F5344CB8AC3E}">
        <p14:creationId xmlns:p14="http://schemas.microsoft.com/office/powerpoint/2010/main" val="222670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2171858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428077"/>
            <a:ext cx="10972800" cy="46499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819854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fontAlgn="base">
              <a:spcBef>
                <a:spcPct val="0"/>
              </a:spcBef>
              <a:spcAft>
                <a:spcPct val="0"/>
              </a:spcAft>
              <a:defRPr/>
            </a:pPr>
            <a:endParaRPr lang="en-US" sz="2400">
              <a:solidFill>
                <a:srgbClr val="000000"/>
              </a:solidFill>
              <a:ea typeface="ＭＳ Ｐゴシック" pitchFamily="34" charset="-128"/>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tint val="75000"/>
                </a:srgb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7CF3FC-2117-4C2C-A3D2-8767C88CF3D3}" type="slidenum">
              <a:rPr lang="en-US" altLang="en-US"/>
              <a:pPr>
                <a:defRPr/>
              </a:pPr>
              <a:t>‹#›</a:t>
            </a:fld>
            <a:endParaRPr lang="en-US" altLang="en-US"/>
          </a:p>
        </p:txBody>
      </p:sp>
    </p:spTree>
    <p:extLst>
      <p:ext uri="{BB962C8B-B14F-4D97-AF65-F5344CB8AC3E}">
        <p14:creationId xmlns:p14="http://schemas.microsoft.com/office/powerpoint/2010/main" val="6494746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image" Target="../media/image8.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image" Target="../media/image7.png"/><Relationship Id="rId30"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10/28/2019</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10/28/2019</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7" cstate="email">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245536" y="165463"/>
            <a:ext cx="11716335"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83847A"/>
              </a:solidFill>
            </a:endParaRPr>
          </a:p>
        </p:txBody>
      </p:sp>
      <p:pic>
        <p:nvPicPr>
          <p:cNvPr id="1027" name="Picture 33"/>
          <p:cNvPicPr>
            <a:picLocks noChangeAspect="1"/>
          </p:cNvPicPr>
          <p:nvPr/>
        </p:nvPicPr>
        <p:blipFill>
          <a:blip r:embed="rId28"/>
          <a:srcRect/>
          <a:stretch>
            <a:fillRect/>
          </a:stretch>
        </p:blipFill>
        <p:spPr bwMode="auto">
          <a:xfrm>
            <a:off x="10566401" y="5815669"/>
            <a:ext cx="1477433" cy="963613"/>
          </a:xfrm>
          <a:prstGeom prst="rect">
            <a:avLst/>
          </a:prstGeom>
          <a:noFill/>
          <a:ln w="9525">
            <a:noFill/>
            <a:miter lim="800000"/>
            <a:headEnd/>
            <a:tailEnd/>
          </a:ln>
        </p:spPr>
      </p:pic>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0" y="1233932"/>
            <a:ext cx="11176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13315" y="6470427"/>
            <a:ext cx="3867149"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11074400" y="228601"/>
            <a:ext cx="969433"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pic>
        <p:nvPicPr>
          <p:cNvPr id="1033" name="Picture 6"/>
          <p:cNvPicPr>
            <a:picLocks noChangeAspect="1"/>
          </p:cNvPicPr>
          <p:nvPr/>
        </p:nvPicPr>
        <p:blipFill>
          <a:blip r:embed="rId29"/>
          <a:srcRect/>
          <a:stretch>
            <a:fillRect/>
          </a:stretch>
        </p:blipFill>
        <p:spPr bwMode="auto">
          <a:xfrm>
            <a:off x="6079067" y="3416301"/>
            <a:ext cx="25400" cy="3175"/>
          </a:xfrm>
          <a:prstGeom prst="rect">
            <a:avLst/>
          </a:prstGeom>
          <a:noFill/>
          <a:ln w="9525">
            <a:noFill/>
            <a:miter lim="800000"/>
            <a:headEnd/>
            <a:tailEnd/>
          </a:ln>
        </p:spPr>
      </p:pic>
      <p:pic>
        <p:nvPicPr>
          <p:cNvPr id="18" name="Picture 17"/>
          <p:cNvPicPr>
            <a:picLocks noChangeAspect="1"/>
          </p:cNvPicPr>
          <p:nvPr/>
        </p:nvPicPr>
        <p:blipFill>
          <a:blip r:embed="rId30" cstate="email">
            <a:extLst>
              <a:ext uri="{28A0092B-C50C-407E-A947-70E740481C1C}">
                <a14:useLocalDpi xmlns:a14="http://schemas.microsoft.com/office/drawing/2010/main" val="0"/>
              </a:ext>
            </a:extLst>
          </a:blip>
          <a:stretch>
            <a:fillRect/>
          </a:stretch>
        </p:blipFill>
        <p:spPr>
          <a:xfrm>
            <a:off x="8994054" y="6027336"/>
            <a:ext cx="1015428" cy="577315"/>
          </a:xfrm>
          <a:prstGeom prst="rect">
            <a:avLst/>
          </a:prstGeom>
        </p:spPr>
      </p:pic>
    </p:spTree>
    <p:extLst>
      <p:ext uri="{BB962C8B-B14F-4D97-AF65-F5344CB8AC3E}">
        <p14:creationId xmlns:p14="http://schemas.microsoft.com/office/powerpoint/2010/main" val="132737477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2.png"/><Relationship Id="rId7" Type="http://schemas.openxmlformats.org/officeDocument/2006/relationships/image" Target="../media/image17.em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3.png"/><Relationship Id="rId9"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62733" y="1456841"/>
            <a:ext cx="11894948" cy="5246853"/>
          </a:xfrm>
          <a:prstGeom prst="rect">
            <a:avLst/>
          </a:prstGeom>
          <a:ln>
            <a:noFill/>
          </a:ln>
          <a:effectLst>
            <a:softEdge rad="112500"/>
          </a:effectLst>
        </p:spPr>
      </p:pic>
      <p:sp>
        <p:nvSpPr>
          <p:cNvPr id="8" name="object 8"/>
          <p:cNvSpPr/>
          <p:nvPr/>
        </p:nvSpPr>
        <p:spPr>
          <a:xfrm>
            <a:off x="8595360" y="1950721"/>
            <a:ext cx="219455" cy="761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8595360" y="1958339"/>
            <a:ext cx="219455" cy="457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7144511" y="2926079"/>
            <a:ext cx="121920" cy="11430"/>
          </a:xfrm>
          <a:prstGeom prst="rect">
            <a:avLst/>
          </a:prstGeom>
          <a:blipFill>
            <a:blip r:embed="rId5"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492071" y="192590"/>
            <a:ext cx="11236271" cy="1059264"/>
          </a:xfrm>
          <a:prstGeom prst="rect">
            <a:avLst/>
          </a:prstGeom>
        </p:spPr>
        <p:txBody>
          <a:bodyPr vert="horz" wrap="square" lIns="0" tIns="12700" rIns="0" bIns="0" numCol="1" rtlCol="0" anchor="ctr" anchorCtr="0" compatLnSpc="1">
            <a:prstTxWarp prst="textNoShape">
              <a:avLst/>
            </a:prstTxWarp>
            <a:spAutoFit/>
          </a:bodyPr>
          <a:lstStyle/>
          <a:p>
            <a:pPr marL="12700" marR="5080" algn="ctr">
              <a:spcBef>
                <a:spcPts val="100"/>
              </a:spcBef>
            </a:pPr>
            <a:r>
              <a:rPr lang="en-US" sz="3400" spc="-5" dirty="0">
                <a:solidFill>
                  <a:srgbClr val="006600"/>
                </a:solidFill>
              </a:rPr>
              <a:t>BIG FISHWEIR</a:t>
            </a:r>
            <a:r>
              <a:rPr lang="en-US" sz="3400" spc="-20" dirty="0">
                <a:solidFill>
                  <a:srgbClr val="006600"/>
                </a:solidFill>
              </a:rPr>
              <a:t> </a:t>
            </a:r>
            <a:r>
              <a:rPr lang="en-US" sz="3400" dirty="0">
                <a:solidFill>
                  <a:srgbClr val="006600"/>
                </a:solidFill>
              </a:rPr>
              <a:t>CREEK, DUVAL COUNTY, FL</a:t>
            </a:r>
            <a:r>
              <a:rPr lang="en-US" sz="3400" spc="-5" dirty="0" smtClean="0">
                <a:solidFill>
                  <a:srgbClr val="008000"/>
                </a:solidFill>
              </a:rPr>
              <a:t/>
            </a:r>
            <a:br>
              <a:rPr lang="en-US" sz="3400" spc="-5" dirty="0" smtClean="0">
                <a:solidFill>
                  <a:srgbClr val="008000"/>
                </a:solidFill>
              </a:rPr>
            </a:br>
            <a:r>
              <a:rPr sz="3400" spc="-5" dirty="0" smtClean="0">
                <a:solidFill>
                  <a:schemeClr val="bg1">
                    <a:lumMod val="50000"/>
                  </a:schemeClr>
                </a:solidFill>
              </a:rPr>
              <a:t>AQUATIC ECOSYSTEM</a:t>
            </a:r>
            <a:r>
              <a:rPr lang="en-US" sz="3400" spc="-5" dirty="0" smtClean="0">
                <a:solidFill>
                  <a:schemeClr val="bg1">
                    <a:lumMod val="50000"/>
                  </a:schemeClr>
                </a:solidFill>
              </a:rPr>
              <a:t> </a:t>
            </a:r>
            <a:r>
              <a:rPr sz="3400" spc="-5" dirty="0" smtClean="0">
                <a:solidFill>
                  <a:schemeClr val="bg1">
                    <a:lumMod val="50000"/>
                  </a:schemeClr>
                </a:solidFill>
              </a:rPr>
              <a:t> </a:t>
            </a:r>
            <a:r>
              <a:rPr sz="3400" spc="-5" dirty="0">
                <a:solidFill>
                  <a:schemeClr val="bg1">
                    <a:lumMod val="50000"/>
                  </a:schemeClr>
                </a:solidFill>
              </a:rPr>
              <a:t>RESTORATION </a:t>
            </a:r>
            <a:r>
              <a:rPr sz="3400" spc="-5" dirty="0" smtClean="0">
                <a:solidFill>
                  <a:schemeClr val="bg1">
                    <a:lumMod val="50000"/>
                  </a:schemeClr>
                </a:solidFill>
              </a:rPr>
              <a:t>PROJECT</a:t>
            </a:r>
            <a:endParaRPr sz="3400" dirty="0">
              <a:solidFill>
                <a:schemeClr val="bg1">
                  <a:lumMod val="50000"/>
                </a:schemeClr>
              </a:solidFill>
            </a:endParaRPr>
          </a:p>
        </p:txBody>
      </p:sp>
      <p:sp>
        <p:nvSpPr>
          <p:cNvPr id="18" name="object 18"/>
          <p:cNvSpPr txBox="1"/>
          <p:nvPr/>
        </p:nvSpPr>
        <p:spPr>
          <a:xfrm>
            <a:off x="346629" y="1587736"/>
            <a:ext cx="4381369" cy="1397819"/>
          </a:xfrm>
          <a:prstGeom prst="rect">
            <a:avLst/>
          </a:prstGeom>
        </p:spPr>
        <p:txBody>
          <a:bodyPr vert="horz" wrap="square" lIns="0" tIns="12700" rIns="0" bIns="0" rtlCol="0">
            <a:spAutoFit/>
          </a:bodyPr>
          <a:lstStyle/>
          <a:p>
            <a:pPr marL="12700">
              <a:spcBef>
                <a:spcPts val="100"/>
              </a:spcBef>
            </a:pPr>
            <a:r>
              <a:rPr b="1" dirty="0">
                <a:solidFill>
                  <a:srgbClr val="006600"/>
                </a:solidFill>
                <a:latin typeface="Century Gothic"/>
                <a:cs typeface="Century Gothic"/>
              </a:rPr>
              <a:t>Presented</a:t>
            </a:r>
            <a:r>
              <a:rPr b="1" spc="-30" dirty="0">
                <a:solidFill>
                  <a:srgbClr val="006600"/>
                </a:solidFill>
                <a:latin typeface="Century Gothic"/>
                <a:cs typeface="Century Gothic"/>
              </a:rPr>
              <a:t> </a:t>
            </a:r>
            <a:r>
              <a:rPr b="1" dirty="0">
                <a:solidFill>
                  <a:srgbClr val="006600"/>
                </a:solidFill>
                <a:latin typeface="Century Gothic"/>
                <a:cs typeface="Century Gothic"/>
              </a:rPr>
              <a:t>By:</a:t>
            </a:r>
          </a:p>
          <a:p>
            <a:pPr marL="12700"/>
            <a:r>
              <a:rPr lang="en-US" b="1" spc="-5" dirty="0" smtClean="0">
                <a:solidFill>
                  <a:srgbClr val="006600"/>
                </a:solidFill>
                <a:latin typeface="Century Gothic"/>
                <a:cs typeface="Century Gothic"/>
              </a:rPr>
              <a:t>Jason Harrah</a:t>
            </a:r>
          </a:p>
          <a:p>
            <a:pPr marL="12700"/>
            <a:r>
              <a:rPr b="1" spc="-5" dirty="0" smtClean="0">
                <a:solidFill>
                  <a:srgbClr val="006600"/>
                </a:solidFill>
                <a:latin typeface="Century Gothic"/>
                <a:cs typeface="Century Gothic"/>
              </a:rPr>
              <a:t>U.S</a:t>
            </a:r>
            <a:r>
              <a:rPr b="1" spc="-5" dirty="0">
                <a:solidFill>
                  <a:srgbClr val="006600"/>
                </a:solidFill>
                <a:latin typeface="Century Gothic"/>
                <a:cs typeface="Century Gothic"/>
              </a:rPr>
              <a:t>. </a:t>
            </a:r>
            <a:r>
              <a:rPr b="1" dirty="0">
                <a:solidFill>
                  <a:srgbClr val="006600"/>
                </a:solidFill>
                <a:latin typeface="Century Gothic"/>
                <a:cs typeface="Century Gothic"/>
              </a:rPr>
              <a:t>Army </a:t>
            </a:r>
            <a:r>
              <a:rPr b="1" spc="-5" dirty="0">
                <a:solidFill>
                  <a:srgbClr val="006600"/>
                </a:solidFill>
                <a:latin typeface="Century Gothic"/>
                <a:cs typeface="Century Gothic"/>
              </a:rPr>
              <a:t>Corps </a:t>
            </a:r>
            <a:r>
              <a:rPr b="1" dirty="0">
                <a:solidFill>
                  <a:srgbClr val="006600"/>
                </a:solidFill>
                <a:latin typeface="Century Gothic"/>
                <a:cs typeface="Century Gothic"/>
              </a:rPr>
              <a:t>of</a:t>
            </a:r>
            <a:r>
              <a:rPr b="1" spc="-30" dirty="0">
                <a:solidFill>
                  <a:srgbClr val="006600"/>
                </a:solidFill>
                <a:latin typeface="Century Gothic"/>
                <a:cs typeface="Century Gothic"/>
              </a:rPr>
              <a:t> </a:t>
            </a:r>
            <a:r>
              <a:rPr b="1" dirty="0">
                <a:solidFill>
                  <a:srgbClr val="006600"/>
                </a:solidFill>
                <a:latin typeface="Century Gothic"/>
                <a:cs typeface="Century Gothic"/>
              </a:rPr>
              <a:t>Engineers  </a:t>
            </a:r>
            <a:r>
              <a:rPr b="1" spc="-5" dirty="0">
                <a:solidFill>
                  <a:srgbClr val="006600"/>
                </a:solidFill>
                <a:latin typeface="Century Gothic"/>
                <a:cs typeface="Century Gothic"/>
              </a:rPr>
              <a:t>Jacksonville</a:t>
            </a:r>
            <a:r>
              <a:rPr b="1" spc="-10" dirty="0">
                <a:solidFill>
                  <a:srgbClr val="006600"/>
                </a:solidFill>
                <a:latin typeface="Century Gothic"/>
                <a:cs typeface="Century Gothic"/>
              </a:rPr>
              <a:t> </a:t>
            </a:r>
            <a:r>
              <a:rPr b="1" spc="-5" dirty="0">
                <a:solidFill>
                  <a:srgbClr val="006600"/>
                </a:solidFill>
                <a:latin typeface="Century Gothic"/>
                <a:cs typeface="Century Gothic"/>
              </a:rPr>
              <a:t>District</a:t>
            </a:r>
            <a:endParaRPr b="1" dirty="0">
              <a:solidFill>
                <a:srgbClr val="006600"/>
              </a:solidFill>
              <a:latin typeface="Century Gothic"/>
              <a:cs typeface="Century Gothic"/>
            </a:endParaRPr>
          </a:p>
          <a:p>
            <a:pPr>
              <a:spcBef>
                <a:spcPts val="20"/>
              </a:spcBef>
            </a:pPr>
            <a:endParaRPr b="1" dirty="0">
              <a:solidFill>
                <a:srgbClr val="006600"/>
              </a:solidFill>
              <a:latin typeface="Times New Roman"/>
              <a:cs typeface="Times New Roman"/>
            </a:endParaRPr>
          </a:p>
        </p:txBody>
      </p:sp>
      <p:sp>
        <p:nvSpPr>
          <p:cNvPr id="36" name="object 36"/>
          <p:cNvSpPr txBox="1"/>
          <p:nvPr/>
        </p:nvSpPr>
        <p:spPr>
          <a:xfrm>
            <a:off x="7261859" y="6646924"/>
            <a:ext cx="3314700" cy="141064"/>
          </a:xfrm>
          <a:prstGeom prst="rect">
            <a:avLst/>
          </a:prstGeom>
        </p:spPr>
        <p:txBody>
          <a:bodyPr vert="horz" wrap="square" lIns="0" tIns="0" rIns="0" bIns="0" rtlCol="0">
            <a:spAutoFit/>
          </a:bodyPr>
          <a:lstStyle/>
          <a:p>
            <a:pPr>
              <a:lnSpc>
                <a:spcPts val="1140"/>
              </a:lnSpc>
            </a:pPr>
            <a:r>
              <a:rPr sz="1200" spc="-5" dirty="0">
                <a:solidFill>
                  <a:srgbClr val="FFFFFF"/>
                </a:solidFill>
                <a:latin typeface="Calibri"/>
                <a:cs typeface="Calibri"/>
              </a:rPr>
              <a:t>US </a:t>
            </a:r>
            <a:r>
              <a:rPr sz="1200" dirty="0">
                <a:solidFill>
                  <a:srgbClr val="FFFFFF"/>
                </a:solidFill>
                <a:latin typeface="Calibri"/>
                <a:cs typeface="Calibri"/>
              </a:rPr>
              <a:t>ARMY </a:t>
            </a:r>
            <a:r>
              <a:rPr sz="1200" spc="-5" dirty="0">
                <a:solidFill>
                  <a:srgbClr val="FFFFFF"/>
                </a:solidFill>
                <a:latin typeface="Calibri"/>
                <a:cs typeface="Calibri"/>
              </a:rPr>
              <a:t>CORPS OF ENGINEERS </a:t>
            </a:r>
            <a:r>
              <a:rPr sz="1200" dirty="0">
                <a:solidFill>
                  <a:srgbClr val="FFFFFF"/>
                </a:solidFill>
                <a:latin typeface="Calibri"/>
                <a:cs typeface="Calibri"/>
              </a:rPr>
              <a:t>| </a:t>
            </a:r>
            <a:r>
              <a:rPr sz="1200" spc="-5" dirty="0">
                <a:solidFill>
                  <a:srgbClr val="FFFFFF"/>
                </a:solidFill>
                <a:latin typeface="Calibri"/>
                <a:cs typeface="Calibri"/>
              </a:rPr>
              <a:t>Jacksonville</a:t>
            </a:r>
            <a:r>
              <a:rPr sz="1200" spc="40" dirty="0">
                <a:solidFill>
                  <a:srgbClr val="FFFFFF"/>
                </a:solidFill>
                <a:latin typeface="Calibri"/>
                <a:cs typeface="Calibri"/>
              </a:rPr>
              <a:t> </a:t>
            </a:r>
            <a:r>
              <a:rPr sz="1200" spc="-5" dirty="0">
                <a:solidFill>
                  <a:srgbClr val="FFFFFF"/>
                </a:solidFill>
                <a:latin typeface="Calibri"/>
                <a:cs typeface="Calibri"/>
              </a:rPr>
              <a:t>District</a:t>
            </a:r>
            <a:endParaRPr sz="1200">
              <a:latin typeface="Calibri"/>
              <a:cs typeface="Calibri"/>
            </a:endParaRPr>
          </a:p>
        </p:txBody>
      </p:sp>
      <p:sp>
        <p:nvSpPr>
          <p:cNvPr id="37" name="object 37"/>
          <p:cNvSpPr txBox="1"/>
          <p:nvPr/>
        </p:nvSpPr>
        <p:spPr>
          <a:xfrm>
            <a:off x="1615440" y="6617969"/>
            <a:ext cx="1746885" cy="218008"/>
          </a:xfrm>
          <a:prstGeom prst="rect">
            <a:avLst/>
          </a:prstGeom>
        </p:spPr>
        <p:txBody>
          <a:bodyPr vert="horz" wrap="square" lIns="0" tIns="0" rIns="0" bIns="0" rtlCol="0">
            <a:spAutoFit/>
          </a:bodyPr>
          <a:lstStyle/>
          <a:p>
            <a:pPr>
              <a:lnSpc>
                <a:spcPts val="1710"/>
              </a:lnSpc>
            </a:pPr>
            <a:r>
              <a:rPr dirty="0">
                <a:solidFill>
                  <a:srgbClr val="FFFFFF"/>
                </a:solidFill>
                <a:latin typeface="Calibri"/>
                <a:cs typeface="Calibri"/>
              </a:rPr>
              <a:t>BUILDING</a:t>
            </a:r>
            <a:r>
              <a:rPr spc="-90" dirty="0">
                <a:solidFill>
                  <a:srgbClr val="FFFFFF"/>
                </a:solidFill>
                <a:latin typeface="Calibri"/>
                <a:cs typeface="Calibri"/>
              </a:rPr>
              <a:t> </a:t>
            </a:r>
            <a:r>
              <a:rPr spc="-10" dirty="0">
                <a:solidFill>
                  <a:srgbClr val="FFFFFF"/>
                </a:solidFill>
                <a:latin typeface="Calibri"/>
                <a:cs typeface="Calibri"/>
              </a:rPr>
              <a:t>STRONG</a:t>
            </a:r>
            <a:endParaRPr dirty="0">
              <a:latin typeface="Calibri"/>
              <a:cs typeface="Calibri"/>
            </a:endParaRPr>
          </a:p>
        </p:txBody>
      </p:sp>
      <p:sp>
        <p:nvSpPr>
          <p:cNvPr id="38" name="object 38"/>
          <p:cNvSpPr txBox="1"/>
          <p:nvPr/>
        </p:nvSpPr>
        <p:spPr>
          <a:xfrm>
            <a:off x="3361945" y="6703694"/>
            <a:ext cx="58419" cy="114300"/>
          </a:xfrm>
          <a:prstGeom prst="rect">
            <a:avLst/>
          </a:prstGeom>
        </p:spPr>
        <p:txBody>
          <a:bodyPr vert="horz" wrap="square" lIns="0" tIns="0" rIns="0" bIns="0" rtlCol="0">
            <a:spAutoFit/>
          </a:bodyPr>
          <a:lstStyle/>
          <a:p>
            <a:pPr>
              <a:lnSpc>
                <a:spcPts val="855"/>
              </a:lnSpc>
            </a:pPr>
            <a:r>
              <a:rPr sz="900" dirty="0">
                <a:solidFill>
                  <a:srgbClr val="FFFFFF"/>
                </a:solidFill>
                <a:latin typeface="Calibri"/>
                <a:cs typeface="Calibri"/>
              </a:rPr>
              <a:t>®</a:t>
            </a:r>
            <a:endParaRPr sz="900">
              <a:latin typeface="Calibri"/>
              <a:cs typeface="Calibri"/>
            </a:endParaRPr>
          </a:p>
        </p:txBody>
      </p:sp>
      <p:sp>
        <p:nvSpPr>
          <p:cNvPr id="20" name="object 18"/>
          <p:cNvSpPr txBox="1"/>
          <p:nvPr/>
        </p:nvSpPr>
        <p:spPr>
          <a:xfrm>
            <a:off x="9832434" y="6243540"/>
            <a:ext cx="2302739" cy="259045"/>
          </a:xfrm>
          <a:prstGeom prst="rect">
            <a:avLst/>
          </a:prstGeom>
        </p:spPr>
        <p:txBody>
          <a:bodyPr vert="horz" wrap="square" lIns="0" tIns="12700" rIns="0" bIns="0" rtlCol="0">
            <a:spAutoFit/>
          </a:bodyPr>
          <a:lstStyle/>
          <a:p>
            <a:pPr algn="ctr">
              <a:spcBef>
                <a:spcPts val="20"/>
              </a:spcBef>
            </a:pPr>
            <a:r>
              <a:rPr lang="en-US" sz="1600" b="1" dirty="0" smtClean="0">
                <a:solidFill>
                  <a:schemeClr val="tx2"/>
                </a:solidFill>
                <a:latin typeface="Times New Roman"/>
                <a:cs typeface="Times New Roman"/>
              </a:rPr>
              <a:t>October 29, 2019</a:t>
            </a:r>
            <a:endParaRPr sz="1600" b="1" dirty="0">
              <a:solidFill>
                <a:schemeClr val="tx2"/>
              </a:solidFill>
              <a:latin typeface="Times New Roman"/>
              <a:cs typeface="Times New Roman"/>
            </a:endParaRPr>
          </a:p>
        </p:txBody>
      </p:sp>
      <p:pic>
        <p:nvPicPr>
          <p:cNvPr id="3" name="Picture 2"/>
          <p:cNvPicPr>
            <a:picLocks noChangeAspect="1"/>
          </p:cNvPicPr>
          <p:nvPr/>
        </p:nvPicPr>
        <p:blipFill>
          <a:blip r:embed="rId6"/>
          <a:stretch>
            <a:fillRect/>
          </a:stretch>
        </p:blipFill>
        <p:spPr>
          <a:xfrm>
            <a:off x="162733" y="192590"/>
            <a:ext cx="688908" cy="773765"/>
          </a:xfrm>
          <a:prstGeom prst="rect">
            <a:avLst/>
          </a:prstGeom>
        </p:spPr>
      </p:pic>
    </p:spTree>
    <p:extLst>
      <p:ext uri="{BB962C8B-B14F-4D97-AF65-F5344CB8AC3E}">
        <p14:creationId xmlns:p14="http://schemas.microsoft.com/office/powerpoint/2010/main" val="314124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8595360" y="1950721"/>
            <a:ext cx="219455" cy="761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595360" y="1958339"/>
            <a:ext cx="219455" cy="4572"/>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7144511" y="2926079"/>
            <a:ext cx="121920" cy="11430"/>
          </a:xfrm>
          <a:prstGeom prst="rect">
            <a:avLst/>
          </a:prstGeom>
          <a:blipFill>
            <a:blip r:embed="rId4"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442476" y="229024"/>
            <a:ext cx="11236271" cy="1059264"/>
          </a:xfrm>
          <a:prstGeom prst="rect">
            <a:avLst/>
          </a:prstGeom>
        </p:spPr>
        <p:txBody>
          <a:bodyPr vert="horz" wrap="square" lIns="0" tIns="12700" rIns="0" bIns="0" numCol="1" rtlCol="0" anchor="ctr" anchorCtr="0" compatLnSpc="1">
            <a:prstTxWarp prst="textNoShape">
              <a:avLst/>
            </a:prstTxWarp>
            <a:spAutoFit/>
          </a:bodyPr>
          <a:lstStyle/>
          <a:p>
            <a:pPr marL="12700" marR="5080" algn="ctr">
              <a:spcBef>
                <a:spcPts val="100"/>
              </a:spcBef>
            </a:pPr>
            <a:r>
              <a:rPr lang="en-US" sz="3400" spc="-5" dirty="0">
                <a:solidFill>
                  <a:srgbClr val="006600"/>
                </a:solidFill>
              </a:rPr>
              <a:t>BIG FISHWEIR</a:t>
            </a:r>
            <a:r>
              <a:rPr lang="en-US" sz="3400" spc="-20" dirty="0">
                <a:solidFill>
                  <a:srgbClr val="006600"/>
                </a:solidFill>
              </a:rPr>
              <a:t> </a:t>
            </a:r>
            <a:r>
              <a:rPr lang="en-US" sz="3400" dirty="0">
                <a:solidFill>
                  <a:srgbClr val="006600"/>
                </a:solidFill>
              </a:rPr>
              <a:t>CREEK, DUVAL COUNTY, FL</a:t>
            </a:r>
            <a:r>
              <a:rPr lang="en-US" sz="3400" spc="-5" dirty="0" smtClean="0">
                <a:solidFill>
                  <a:srgbClr val="008000"/>
                </a:solidFill>
              </a:rPr>
              <a:t/>
            </a:r>
            <a:br>
              <a:rPr lang="en-US" sz="3400" spc="-5" dirty="0" smtClean="0">
                <a:solidFill>
                  <a:srgbClr val="008000"/>
                </a:solidFill>
              </a:rPr>
            </a:br>
            <a:r>
              <a:rPr lang="en-US" sz="3400" spc="-5" dirty="0" smtClean="0">
                <a:solidFill>
                  <a:schemeClr val="bg1">
                    <a:lumMod val="50000"/>
                  </a:schemeClr>
                </a:solidFill>
              </a:rPr>
              <a:t>overview</a:t>
            </a:r>
            <a:endParaRPr sz="3400" dirty="0">
              <a:solidFill>
                <a:schemeClr val="bg1">
                  <a:lumMod val="50000"/>
                </a:schemeClr>
              </a:solidFill>
            </a:endParaRPr>
          </a:p>
        </p:txBody>
      </p:sp>
      <p:sp>
        <p:nvSpPr>
          <p:cNvPr id="36" name="object 36"/>
          <p:cNvSpPr txBox="1"/>
          <p:nvPr/>
        </p:nvSpPr>
        <p:spPr>
          <a:xfrm>
            <a:off x="7261859" y="6646924"/>
            <a:ext cx="3314700" cy="141064"/>
          </a:xfrm>
          <a:prstGeom prst="rect">
            <a:avLst/>
          </a:prstGeom>
        </p:spPr>
        <p:txBody>
          <a:bodyPr vert="horz" wrap="square" lIns="0" tIns="0" rIns="0" bIns="0" rtlCol="0">
            <a:spAutoFit/>
          </a:bodyPr>
          <a:lstStyle/>
          <a:p>
            <a:pPr>
              <a:lnSpc>
                <a:spcPts val="1140"/>
              </a:lnSpc>
            </a:pPr>
            <a:r>
              <a:rPr sz="1200" spc="-5" dirty="0">
                <a:solidFill>
                  <a:srgbClr val="FFFFFF"/>
                </a:solidFill>
                <a:latin typeface="Calibri"/>
                <a:cs typeface="Calibri"/>
              </a:rPr>
              <a:t>US </a:t>
            </a:r>
            <a:r>
              <a:rPr sz="1200" dirty="0">
                <a:solidFill>
                  <a:srgbClr val="FFFFFF"/>
                </a:solidFill>
                <a:latin typeface="Calibri"/>
                <a:cs typeface="Calibri"/>
              </a:rPr>
              <a:t>ARMY </a:t>
            </a:r>
            <a:r>
              <a:rPr sz="1200" spc="-5" dirty="0">
                <a:solidFill>
                  <a:srgbClr val="FFFFFF"/>
                </a:solidFill>
                <a:latin typeface="Calibri"/>
                <a:cs typeface="Calibri"/>
              </a:rPr>
              <a:t>CORPS OF ENGINEERS </a:t>
            </a:r>
            <a:r>
              <a:rPr sz="1200" dirty="0">
                <a:solidFill>
                  <a:srgbClr val="FFFFFF"/>
                </a:solidFill>
                <a:latin typeface="Calibri"/>
                <a:cs typeface="Calibri"/>
              </a:rPr>
              <a:t>| </a:t>
            </a:r>
            <a:r>
              <a:rPr sz="1200" spc="-5" dirty="0">
                <a:solidFill>
                  <a:srgbClr val="FFFFFF"/>
                </a:solidFill>
                <a:latin typeface="Calibri"/>
                <a:cs typeface="Calibri"/>
              </a:rPr>
              <a:t>Jacksonville</a:t>
            </a:r>
            <a:r>
              <a:rPr sz="1200" spc="40" dirty="0">
                <a:solidFill>
                  <a:srgbClr val="FFFFFF"/>
                </a:solidFill>
                <a:latin typeface="Calibri"/>
                <a:cs typeface="Calibri"/>
              </a:rPr>
              <a:t> </a:t>
            </a:r>
            <a:r>
              <a:rPr sz="1200" spc="-5" dirty="0">
                <a:solidFill>
                  <a:srgbClr val="FFFFFF"/>
                </a:solidFill>
                <a:latin typeface="Calibri"/>
                <a:cs typeface="Calibri"/>
              </a:rPr>
              <a:t>District</a:t>
            </a:r>
            <a:endParaRPr sz="1200">
              <a:latin typeface="Calibri"/>
              <a:cs typeface="Calibri"/>
            </a:endParaRPr>
          </a:p>
        </p:txBody>
      </p:sp>
      <p:sp>
        <p:nvSpPr>
          <p:cNvPr id="37" name="object 37"/>
          <p:cNvSpPr txBox="1"/>
          <p:nvPr/>
        </p:nvSpPr>
        <p:spPr>
          <a:xfrm>
            <a:off x="1615440" y="6617969"/>
            <a:ext cx="1746885" cy="218008"/>
          </a:xfrm>
          <a:prstGeom prst="rect">
            <a:avLst/>
          </a:prstGeom>
        </p:spPr>
        <p:txBody>
          <a:bodyPr vert="horz" wrap="square" lIns="0" tIns="0" rIns="0" bIns="0" rtlCol="0">
            <a:spAutoFit/>
          </a:bodyPr>
          <a:lstStyle/>
          <a:p>
            <a:pPr>
              <a:lnSpc>
                <a:spcPts val="1710"/>
              </a:lnSpc>
            </a:pPr>
            <a:r>
              <a:rPr dirty="0">
                <a:solidFill>
                  <a:srgbClr val="FFFFFF"/>
                </a:solidFill>
                <a:latin typeface="Calibri"/>
                <a:cs typeface="Calibri"/>
              </a:rPr>
              <a:t>BUILDING</a:t>
            </a:r>
            <a:r>
              <a:rPr spc="-90" dirty="0">
                <a:solidFill>
                  <a:srgbClr val="FFFFFF"/>
                </a:solidFill>
                <a:latin typeface="Calibri"/>
                <a:cs typeface="Calibri"/>
              </a:rPr>
              <a:t> </a:t>
            </a:r>
            <a:r>
              <a:rPr spc="-10" dirty="0">
                <a:solidFill>
                  <a:srgbClr val="FFFFFF"/>
                </a:solidFill>
                <a:latin typeface="Calibri"/>
                <a:cs typeface="Calibri"/>
              </a:rPr>
              <a:t>STRONG</a:t>
            </a:r>
            <a:endParaRPr dirty="0">
              <a:latin typeface="Calibri"/>
              <a:cs typeface="Calibri"/>
            </a:endParaRPr>
          </a:p>
        </p:txBody>
      </p:sp>
      <p:sp>
        <p:nvSpPr>
          <p:cNvPr id="38" name="object 38"/>
          <p:cNvSpPr txBox="1"/>
          <p:nvPr/>
        </p:nvSpPr>
        <p:spPr>
          <a:xfrm>
            <a:off x="3361945" y="6703694"/>
            <a:ext cx="58419" cy="114300"/>
          </a:xfrm>
          <a:prstGeom prst="rect">
            <a:avLst/>
          </a:prstGeom>
        </p:spPr>
        <p:txBody>
          <a:bodyPr vert="horz" wrap="square" lIns="0" tIns="0" rIns="0" bIns="0" rtlCol="0">
            <a:spAutoFit/>
          </a:bodyPr>
          <a:lstStyle/>
          <a:p>
            <a:pPr>
              <a:lnSpc>
                <a:spcPts val="855"/>
              </a:lnSpc>
            </a:pPr>
            <a:r>
              <a:rPr sz="900" dirty="0">
                <a:solidFill>
                  <a:srgbClr val="FFFFFF"/>
                </a:solidFill>
                <a:latin typeface="Calibri"/>
                <a:cs typeface="Calibri"/>
              </a:rPr>
              <a:t>®</a:t>
            </a:r>
            <a:endParaRPr sz="900">
              <a:latin typeface="Calibri"/>
              <a:cs typeface="Calibri"/>
            </a:endParaRPr>
          </a:p>
        </p:txBody>
      </p:sp>
      <p:sp>
        <p:nvSpPr>
          <p:cNvPr id="20" name="object 18"/>
          <p:cNvSpPr txBox="1"/>
          <p:nvPr/>
        </p:nvSpPr>
        <p:spPr>
          <a:xfrm>
            <a:off x="9677451" y="6140020"/>
            <a:ext cx="2302739" cy="289823"/>
          </a:xfrm>
          <a:prstGeom prst="rect">
            <a:avLst/>
          </a:prstGeom>
        </p:spPr>
        <p:txBody>
          <a:bodyPr vert="horz" wrap="square" lIns="0" tIns="12700" rIns="0" bIns="0" rtlCol="0">
            <a:spAutoFit/>
          </a:bodyPr>
          <a:lstStyle/>
          <a:p>
            <a:pPr algn="ctr">
              <a:spcBef>
                <a:spcPts val="20"/>
              </a:spcBef>
            </a:pPr>
            <a:r>
              <a:rPr lang="en-US" b="1" dirty="0" smtClean="0">
                <a:solidFill>
                  <a:schemeClr val="tx2"/>
                </a:solidFill>
                <a:latin typeface="Times New Roman"/>
                <a:cs typeface="Times New Roman"/>
              </a:rPr>
              <a:t>September 13, 2019</a:t>
            </a:r>
            <a:endParaRPr b="1" dirty="0">
              <a:solidFill>
                <a:schemeClr val="tx2"/>
              </a:solidFill>
              <a:latin typeface="Times New Roman"/>
              <a:cs typeface="Times New Roman"/>
            </a:endParaRPr>
          </a:p>
        </p:txBody>
      </p:sp>
      <p:sp>
        <p:nvSpPr>
          <p:cNvPr id="12" name="Text Placeholder 3"/>
          <p:cNvSpPr txBox="1">
            <a:spLocks/>
          </p:cNvSpPr>
          <p:nvPr/>
        </p:nvSpPr>
        <p:spPr>
          <a:xfrm>
            <a:off x="165372" y="1402698"/>
            <a:ext cx="11790477" cy="854075"/>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2900" indent="-342900">
              <a:buFont typeface="Wingdings" panose="05000000000000000000" pitchFamily="2" charset="2"/>
              <a:buChar char="§"/>
            </a:pPr>
            <a:r>
              <a:rPr lang="en-US" sz="2200" b="1" dirty="0" smtClean="0"/>
              <a:t>Project Sponsor: </a:t>
            </a:r>
            <a:r>
              <a:rPr lang="en-US" sz="2200" dirty="0" smtClean="0"/>
              <a:t>City of Jacksonville</a:t>
            </a:r>
          </a:p>
          <a:p>
            <a:endParaRPr lang="en-US" sz="2200" b="1" dirty="0" smtClean="0"/>
          </a:p>
          <a:p>
            <a:pPr marL="342900" indent="-342900">
              <a:buFont typeface="Wingdings" panose="05000000000000000000" pitchFamily="2" charset="2"/>
              <a:buChar char="§"/>
            </a:pPr>
            <a:r>
              <a:rPr lang="en-US" sz="2200" b="1" dirty="0" smtClean="0"/>
              <a:t>Study Initiated: </a:t>
            </a:r>
            <a:r>
              <a:rPr lang="en-US" sz="2200" dirty="0" smtClean="0"/>
              <a:t>2008</a:t>
            </a:r>
          </a:p>
          <a:p>
            <a:pPr marL="342900" indent="-342900">
              <a:buFont typeface="Wingdings" panose="05000000000000000000" pitchFamily="2" charset="2"/>
              <a:buChar char="§"/>
            </a:pPr>
            <a:endParaRPr lang="en-US" sz="2200" b="1" dirty="0" smtClean="0"/>
          </a:p>
          <a:p>
            <a:pPr marL="342900" indent="-342900">
              <a:buFont typeface="Wingdings" panose="05000000000000000000" pitchFamily="2" charset="2"/>
              <a:buChar char="§"/>
            </a:pPr>
            <a:r>
              <a:rPr lang="en-US" sz="2200" b="1" dirty="0" smtClean="0"/>
              <a:t>Authorizing Document: </a:t>
            </a:r>
            <a:r>
              <a:rPr lang="en-US" sz="2200" dirty="0" smtClean="0"/>
              <a:t>Big </a:t>
            </a:r>
            <a:r>
              <a:rPr lang="en-US" sz="2200" dirty="0" err="1" smtClean="0"/>
              <a:t>Fishweir</a:t>
            </a:r>
            <a:r>
              <a:rPr lang="en-US" sz="2200" dirty="0" smtClean="0"/>
              <a:t> Creek Final Integrated Project Report and Environmental Assessment, dated January 2012, approved by Division Commander for South Atlantic Division on 19 February 2013</a:t>
            </a:r>
          </a:p>
          <a:p>
            <a:pPr marL="342900" indent="-342900">
              <a:buFont typeface="Wingdings" panose="05000000000000000000" pitchFamily="2" charset="2"/>
              <a:buChar char="§"/>
            </a:pPr>
            <a:endParaRPr lang="en-US" sz="2200" b="1" dirty="0" smtClean="0"/>
          </a:p>
          <a:p>
            <a:pPr marL="342900" indent="-342900">
              <a:buFont typeface="Wingdings" panose="05000000000000000000" pitchFamily="2" charset="2"/>
              <a:buChar char="§"/>
            </a:pPr>
            <a:r>
              <a:rPr lang="en-US" sz="2200" b="1" dirty="0" smtClean="0"/>
              <a:t>Authorization for Construction: </a:t>
            </a:r>
            <a:r>
              <a:rPr lang="en-US" sz="2200" dirty="0" smtClean="0"/>
              <a:t>Water Resources Development Act (WRDA)1996</a:t>
            </a:r>
          </a:p>
          <a:p>
            <a:pPr marL="342900" indent="-342900">
              <a:buFont typeface="Wingdings" panose="05000000000000000000" pitchFamily="2" charset="2"/>
              <a:buChar char="§"/>
            </a:pPr>
            <a:endParaRPr lang="en-US" sz="2200" b="1" dirty="0" smtClean="0"/>
          </a:p>
          <a:p>
            <a:pPr marL="342900" indent="-342900">
              <a:buFont typeface="Wingdings" panose="05000000000000000000" pitchFamily="2" charset="2"/>
              <a:buChar char="§"/>
            </a:pPr>
            <a:r>
              <a:rPr lang="en-US" sz="2200" b="1" dirty="0"/>
              <a:t>Project Partnership Agreement Executed: </a:t>
            </a:r>
            <a:r>
              <a:rPr lang="en-US" sz="2200" dirty="0"/>
              <a:t>June 2018</a:t>
            </a:r>
          </a:p>
          <a:p>
            <a:endParaRPr lang="en-US" sz="2200" b="1" dirty="0" smtClean="0"/>
          </a:p>
          <a:p>
            <a:pPr marL="342900" indent="-342900">
              <a:buFont typeface="Wingdings" panose="05000000000000000000" pitchFamily="2" charset="2"/>
              <a:buChar char="§"/>
            </a:pPr>
            <a:r>
              <a:rPr lang="en-US" sz="2200" b="1" dirty="0" smtClean="0"/>
              <a:t>Cost Share: </a:t>
            </a:r>
            <a:r>
              <a:rPr lang="en-US" sz="2200" dirty="0" smtClean="0"/>
              <a:t>65% Federal, 35% Non-Federal</a:t>
            </a:r>
          </a:p>
          <a:p>
            <a:pPr marL="342900" indent="-342900">
              <a:buFont typeface="Wingdings" panose="05000000000000000000" pitchFamily="2" charset="2"/>
              <a:buChar char="§"/>
            </a:pPr>
            <a:endParaRPr lang="en-US" sz="2200" b="1" dirty="0" smtClean="0"/>
          </a:p>
          <a:p>
            <a:pPr marL="342900" indent="-342900">
              <a:buFont typeface="Wingdings" panose="05000000000000000000" pitchFamily="2" charset="2"/>
              <a:buChar char="§"/>
            </a:pPr>
            <a:r>
              <a:rPr lang="en-US" sz="2200" b="1" dirty="0" smtClean="0"/>
              <a:t>Total Estimated Cost: </a:t>
            </a:r>
            <a:r>
              <a:rPr lang="en-US" sz="2200" dirty="0" smtClean="0"/>
              <a:t>$6,539,700</a:t>
            </a:r>
          </a:p>
          <a:p>
            <a:pPr marL="342900" indent="-342900">
              <a:buFont typeface="Wingdings" panose="05000000000000000000" pitchFamily="2" charset="2"/>
              <a:buChar char="§"/>
            </a:pPr>
            <a:endParaRPr lang="en-US" sz="2200" dirty="0"/>
          </a:p>
          <a:p>
            <a:pPr marL="342900" indent="-342900">
              <a:buFont typeface="Wingdings" panose="05000000000000000000" pitchFamily="2" charset="2"/>
              <a:buChar char="§"/>
            </a:pPr>
            <a:endParaRPr lang="en-US" sz="2200" dirty="0" smtClean="0"/>
          </a:p>
          <a:p>
            <a:pPr marL="342900" indent="-342900">
              <a:buFont typeface="Wingdings" panose="05000000000000000000" pitchFamily="2" charset="2"/>
              <a:buChar char="§"/>
            </a:pPr>
            <a:endParaRPr lang="en-US" sz="2200" dirty="0"/>
          </a:p>
        </p:txBody>
      </p:sp>
    </p:spTree>
    <p:extLst>
      <p:ext uri="{BB962C8B-B14F-4D97-AF65-F5344CB8AC3E}">
        <p14:creationId xmlns:p14="http://schemas.microsoft.com/office/powerpoint/2010/main" val="381925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8595360" y="1950721"/>
            <a:ext cx="219455" cy="761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595360" y="1958339"/>
            <a:ext cx="219455" cy="4572"/>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7144511" y="2926079"/>
            <a:ext cx="121920" cy="11430"/>
          </a:xfrm>
          <a:prstGeom prst="rect">
            <a:avLst/>
          </a:prstGeom>
          <a:blipFill>
            <a:blip r:embed="rId4"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422327" y="300589"/>
            <a:ext cx="11236271" cy="1059264"/>
          </a:xfrm>
          <a:prstGeom prst="rect">
            <a:avLst/>
          </a:prstGeom>
        </p:spPr>
        <p:txBody>
          <a:bodyPr vert="horz" wrap="square" lIns="0" tIns="12700" rIns="0" bIns="0" numCol="1" rtlCol="0" anchor="ctr" anchorCtr="0" compatLnSpc="1">
            <a:prstTxWarp prst="textNoShape">
              <a:avLst/>
            </a:prstTxWarp>
            <a:spAutoFit/>
          </a:bodyPr>
          <a:lstStyle/>
          <a:p>
            <a:pPr marL="12700" marR="5080" algn="ctr">
              <a:spcBef>
                <a:spcPts val="100"/>
              </a:spcBef>
            </a:pPr>
            <a:r>
              <a:rPr lang="en-US" sz="3400" spc="-5" dirty="0">
                <a:solidFill>
                  <a:srgbClr val="006600"/>
                </a:solidFill>
              </a:rPr>
              <a:t>BIG FISHWEIR</a:t>
            </a:r>
            <a:r>
              <a:rPr lang="en-US" sz="3400" spc="-20" dirty="0">
                <a:solidFill>
                  <a:srgbClr val="006600"/>
                </a:solidFill>
              </a:rPr>
              <a:t> </a:t>
            </a:r>
            <a:r>
              <a:rPr lang="en-US" sz="3400" dirty="0">
                <a:solidFill>
                  <a:srgbClr val="006600"/>
                </a:solidFill>
              </a:rPr>
              <a:t>CREEK, DUVAL COUNTY, FL</a:t>
            </a:r>
            <a:r>
              <a:rPr lang="en-US" sz="3400" spc="-5" dirty="0" smtClean="0">
                <a:solidFill>
                  <a:srgbClr val="008000"/>
                </a:solidFill>
              </a:rPr>
              <a:t/>
            </a:r>
            <a:br>
              <a:rPr lang="en-US" sz="3400" spc="-5" dirty="0" smtClean="0">
                <a:solidFill>
                  <a:srgbClr val="008000"/>
                </a:solidFill>
              </a:rPr>
            </a:br>
            <a:endParaRPr sz="3400" dirty="0">
              <a:solidFill>
                <a:schemeClr val="bg1">
                  <a:lumMod val="50000"/>
                </a:schemeClr>
              </a:solidFill>
            </a:endParaRPr>
          </a:p>
        </p:txBody>
      </p:sp>
      <p:sp>
        <p:nvSpPr>
          <p:cNvPr id="15" name="Text Placeholder 3"/>
          <p:cNvSpPr txBox="1">
            <a:spLocks/>
          </p:cNvSpPr>
          <p:nvPr/>
        </p:nvSpPr>
        <p:spPr>
          <a:xfrm>
            <a:off x="654999" y="994393"/>
            <a:ext cx="5120640" cy="3597477"/>
          </a:xfrm>
          <a:prstGeom prst="rect">
            <a:avLst/>
          </a:prstGeom>
          <a:ln w="28575">
            <a:solidFill>
              <a:schemeClr val="tx1"/>
            </a:solidFill>
          </a:ln>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2700" algn="ctr">
              <a:spcBef>
                <a:spcPts val="605"/>
              </a:spcBef>
              <a:buSzPct val="94444"/>
              <a:tabLst>
                <a:tab pos="125730" algn="l"/>
              </a:tabLst>
            </a:pPr>
            <a:r>
              <a:rPr lang="en-US" sz="2400" b="1" dirty="0" smtClean="0">
                <a:solidFill>
                  <a:srgbClr val="006600"/>
                </a:solidFill>
                <a:latin typeface="Century Gothic"/>
                <a:cs typeface="Century Gothic"/>
              </a:rPr>
              <a:t>Problems</a:t>
            </a:r>
          </a:p>
          <a:p>
            <a:pPr marL="355600" indent="-342900">
              <a:spcBef>
                <a:spcPts val="605"/>
              </a:spcBef>
              <a:buSzPct val="94444"/>
              <a:buFont typeface="Wingdings" panose="05000000000000000000" pitchFamily="2" charset="2"/>
              <a:buChar char="§"/>
              <a:tabLst>
                <a:tab pos="125730" algn="l"/>
              </a:tabLst>
            </a:pPr>
            <a:r>
              <a:rPr lang="en-US" sz="1800" dirty="0" smtClean="0">
                <a:latin typeface="Century Gothic"/>
                <a:cs typeface="Century Gothic"/>
              </a:rPr>
              <a:t>Sediment </a:t>
            </a:r>
            <a:r>
              <a:rPr lang="en-US" sz="1800" spc="-5" dirty="0">
                <a:latin typeface="Century Gothic"/>
                <a:cs typeface="Century Gothic"/>
              </a:rPr>
              <a:t>covers native </a:t>
            </a:r>
            <a:r>
              <a:rPr lang="en-US" sz="1800" dirty="0">
                <a:latin typeface="Century Gothic"/>
                <a:cs typeface="Century Gothic"/>
              </a:rPr>
              <a:t>stream</a:t>
            </a:r>
            <a:r>
              <a:rPr lang="en-US" sz="1800" spc="40" dirty="0">
                <a:latin typeface="Century Gothic"/>
                <a:cs typeface="Century Gothic"/>
              </a:rPr>
              <a:t> </a:t>
            </a:r>
            <a:r>
              <a:rPr lang="en-US" sz="1800" spc="-5" dirty="0">
                <a:latin typeface="Century Gothic"/>
                <a:cs typeface="Century Gothic"/>
              </a:rPr>
              <a:t>habitat</a:t>
            </a:r>
            <a:endParaRPr lang="en-US" sz="1800" dirty="0">
              <a:latin typeface="Century Gothic"/>
              <a:cs typeface="Century Gothic"/>
            </a:endParaRPr>
          </a:p>
          <a:p>
            <a:pPr marL="355600" marR="1022985" indent="-342900">
              <a:spcBef>
                <a:spcPts val="500"/>
              </a:spcBef>
              <a:buSzPct val="94444"/>
              <a:buFont typeface="Wingdings" panose="05000000000000000000" pitchFamily="2" charset="2"/>
              <a:buChar char="§"/>
              <a:tabLst>
                <a:tab pos="125730" algn="l"/>
              </a:tabLst>
            </a:pPr>
            <a:r>
              <a:rPr lang="en-US" sz="1800" spc="-5" dirty="0">
                <a:latin typeface="Century Gothic"/>
                <a:cs typeface="Century Gothic"/>
              </a:rPr>
              <a:t>Loss </a:t>
            </a:r>
            <a:r>
              <a:rPr lang="en-US" sz="1800" dirty="0">
                <a:latin typeface="Century Gothic"/>
                <a:cs typeface="Century Gothic"/>
              </a:rPr>
              <a:t>of open </a:t>
            </a:r>
            <a:r>
              <a:rPr lang="en-US" sz="1800" spc="-5" dirty="0">
                <a:latin typeface="Century Gothic"/>
                <a:cs typeface="Century Gothic"/>
              </a:rPr>
              <a:t>water, </a:t>
            </a:r>
            <a:r>
              <a:rPr lang="en-US" sz="1800" spc="-10" dirty="0">
                <a:latin typeface="Century Gothic"/>
                <a:cs typeface="Century Gothic"/>
              </a:rPr>
              <a:t>wetlands,  </a:t>
            </a:r>
            <a:r>
              <a:rPr lang="en-US" sz="1800" spc="-5" dirty="0">
                <a:latin typeface="Century Gothic"/>
                <a:cs typeface="Century Gothic"/>
              </a:rPr>
              <a:t>and aquatic</a:t>
            </a:r>
            <a:r>
              <a:rPr lang="en-US" sz="1800" spc="-10" dirty="0">
                <a:latin typeface="Century Gothic"/>
                <a:cs typeface="Century Gothic"/>
              </a:rPr>
              <a:t> </a:t>
            </a:r>
            <a:r>
              <a:rPr lang="en-US" sz="1800" spc="-5" dirty="0">
                <a:latin typeface="Century Gothic"/>
                <a:cs typeface="Century Gothic"/>
              </a:rPr>
              <a:t>habitats</a:t>
            </a:r>
            <a:endParaRPr lang="en-US" sz="1800" dirty="0">
              <a:latin typeface="Century Gothic"/>
              <a:cs typeface="Century Gothic"/>
            </a:endParaRPr>
          </a:p>
          <a:p>
            <a:pPr marL="355600" indent="-342900">
              <a:spcBef>
                <a:spcPts val="500"/>
              </a:spcBef>
              <a:buSzPct val="94444"/>
              <a:buFont typeface="Wingdings" panose="05000000000000000000" pitchFamily="2" charset="2"/>
              <a:buChar char="§"/>
              <a:tabLst>
                <a:tab pos="125730" algn="l"/>
              </a:tabLst>
            </a:pPr>
            <a:r>
              <a:rPr lang="en-US" sz="1800" spc="-5" dirty="0">
                <a:latin typeface="Century Gothic"/>
                <a:cs typeface="Century Gothic"/>
              </a:rPr>
              <a:t>Decline in essential fish</a:t>
            </a:r>
            <a:r>
              <a:rPr lang="en-US" sz="1800" spc="55" dirty="0">
                <a:latin typeface="Century Gothic"/>
                <a:cs typeface="Century Gothic"/>
              </a:rPr>
              <a:t> </a:t>
            </a:r>
            <a:r>
              <a:rPr lang="en-US" sz="1800" spc="-5" dirty="0">
                <a:latin typeface="Century Gothic"/>
                <a:cs typeface="Century Gothic"/>
              </a:rPr>
              <a:t>habitat</a:t>
            </a:r>
            <a:endParaRPr lang="en-US" sz="1800" dirty="0">
              <a:latin typeface="Century Gothic"/>
              <a:cs typeface="Century Gothic"/>
            </a:endParaRPr>
          </a:p>
          <a:p>
            <a:pPr marL="355600" marR="625475" indent="-342900">
              <a:spcBef>
                <a:spcPts val="500"/>
              </a:spcBef>
              <a:buSzPct val="94444"/>
              <a:buFont typeface="Wingdings" panose="05000000000000000000" pitchFamily="2" charset="2"/>
              <a:buChar char="§"/>
              <a:tabLst>
                <a:tab pos="125730" algn="l"/>
              </a:tabLst>
            </a:pPr>
            <a:r>
              <a:rPr lang="en-US" sz="1800" spc="-5" dirty="0">
                <a:latin typeface="Century Gothic"/>
                <a:cs typeface="Century Gothic"/>
              </a:rPr>
              <a:t>Loss of manatee access </a:t>
            </a:r>
            <a:r>
              <a:rPr lang="en-US" sz="1800" spc="-10" dirty="0">
                <a:latin typeface="Century Gothic"/>
                <a:cs typeface="Century Gothic"/>
              </a:rPr>
              <a:t>corridors  </a:t>
            </a:r>
            <a:r>
              <a:rPr lang="en-US" sz="1800" spc="-5" dirty="0">
                <a:latin typeface="Century Gothic"/>
                <a:cs typeface="Century Gothic"/>
              </a:rPr>
              <a:t>and food</a:t>
            </a:r>
            <a:r>
              <a:rPr lang="en-US" sz="1800" spc="-10" dirty="0">
                <a:latin typeface="Century Gothic"/>
                <a:cs typeface="Century Gothic"/>
              </a:rPr>
              <a:t> sources</a:t>
            </a:r>
            <a:endParaRPr lang="en-US" sz="1800" dirty="0">
              <a:latin typeface="Century Gothic"/>
              <a:cs typeface="Century Gothic"/>
            </a:endParaRPr>
          </a:p>
          <a:p>
            <a:pPr marL="355600" indent="-342900">
              <a:spcBef>
                <a:spcPts val="500"/>
              </a:spcBef>
              <a:buSzPct val="94444"/>
              <a:buFont typeface="Wingdings" panose="05000000000000000000" pitchFamily="2" charset="2"/>
              <a:buChar char="§"/>
              <a:tabLst>
                <a:tab pos="125730" algn="l"/>
              </a:tabLst>
            </a:pPr>
            <a:r>
              <a:rPr lang="en-US" sz="1800" dirty="0">
                <a:latin typeface="Century Gothic"/>
                <a:cs typeface="Century Gothic"/>
              </a:rPr>
              <a:t>Decrease </a:t>
            </a:r>
            <a:r>
              <a:rPr lang="en-US" sz="1800" spc="-5" dirty="0">
                <a:latin typeface="Century Gothic"/>
                <a:cs typeface="Century Gothic"/>
              </a:rPr>
              <a:t>in wading bird</a:t>
            </a:r>
            <a:r>
              <a:rPr lang="en-US" sz="1800" spc="10" dirty="0">
                <a:latin typeface="Century Gothic"/>
                <a:cs typeface="Century Gothic"/>
              </a:rPr>
              <a:t> </a:t>
            </a:r>
            <a:r>
              <a:rPr lang="en-US" sz="1800" spc="-5" dirty="0">
                <a:latin typeface="Century Gothic"/>
                <a:cs typeface="Century Gothic"/>
              </a:rPr>
              <a:t>habitat</a:t>
            </a:r>
            <a:endParaRPr lang="en-US" sz="1800" dirty="0">
              <a:latin typeface="Century Gothic"/>
              <a:cs typeface="Century Gothic"/>
            </a:endParaRPr>
          </a:p>
          <a:p>
            <a:pPr marL="355600" indent="-342900">
              <a:spcBef>
                <a:spcPts val="500"/>
              </a:spcBef>
              <a:buSzPct val="94444"/>
              <a:buFont typeface="Wingdings" panose="05000000000000000000" pitchFamily="2" charset="2"/>
              <a:buChar char="§"/>
              <a:tabLst>
                <a:tab pos="125730" algn="l"/>
              </a:tabLst>
            </a:pPr>
            <a:r>
              <a:rPr lang="en-US" sz="1800" dirty="0">
                <a:latin typeface="Century Gothic"/>
                <a:cs typeface="Century Gothic"/>
              </a:rPr>
              <a:t>Water </a:t>
            </a:r>
            <a:r>
              <a:rPr lang="en-US" sz="1800" spc="-5" dirty="0">
                <a:latin typeface="Century Gothic"/>
                <a:cs typeface="Century Gothic"/>
              </a:rPr>
              <a:t>quality</a:t>
            </a:r>
            <a:r>
              <a:rPr lang="en-US" sz="1800" spc="-15" dirty="0">
                <a:latin typeface="Century Gothic"/>
                <a:cs typeface="Century Gothic"/>
              </a:rPr>
              <a:t> </a:t>
            </a:r>
            <a:r>
              <a:rPr lang="en-US" sz="1800" dirty="0">
                <a:latin typeface="Century Gothic"/>
                <a:cs typeface="Century Gothic"/>
              </a:rPr>
              <a:t>degraded</a:t>
            </a:r>
          </a:p>
        </p:txBody>
      </p:sp>
      <p:sp>
        <p:nvSpPr>
          <p:cNvPr id="16" name="Text Placeholder 3"/>
          <p:cNvSpPr txBox="1">
            <a:spLocks/>
          </p:cNvSpPr>
          <p:nvPr/>
        </p:nvSpPr>
        <p:spPr>
          <a:xfrm>
            <a:off x="6040463" y="990164"/>
            <a:ext cx="5120640" cy="3597477"/>
          </a:xfrm>
          <a:prstGeom prst="rect">
            <a:avLst/>
          </a:prstGeom>
          <a:ln w="28575">
            <a:solidFill>
              <a:schemeClr val="tx1"/>
            </a:solidFill>
          </a:ln>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2700" algn="ctr">
              <a:spcBef>
                <a:spcPts val="605"/>
              </a:spcBef>
              <a:buSzPct val="94444"/>
              <a:tabLst>
                <a:tab pos="125730" algn="l"/>
              </a:tabLst>
            </a:pPr>
            <a:r>
              <a:rPr lang="en-US" sz="2400" b="1" dirty="0" smtClean="0">
                <a:solidFill>
                  <a:srgbClr val="006600"/>
                </a:solidFill>
                <a:latin typeface="Century Gothic"/>
                <a:cs typeface="Century Gothic"/>
              </a:rPr>
              <a:t>Opportunities</a:t>
            </a:r>
          </a:p>
          <a:p>
            <a:pPr marL="298450" indent="-285750">
              <a:spcBef>
                <a:spcPts val="100"/>
              </a:spcBef>
              <a:buFont typeface="Wingdings" panose="05000000000000000000" pitchFamily="2" charset="2"/>
              <a:buChar char="§"/>
              <a:tabLst>
                <a:tab pos="247015" algn="l"/>
              </a:tabLst>
            </a:pPr>
            <a:r>
              <a:rPr lang="en-US" sz="1800" spc="-5" dirty="0" smtClean="0">
                <a:latin typeface="Century Gothic"/>
                <a:cs typeface="Century Gothic"/>
              </a:rPr>
              <a:t>Replace </a:t>
            </a:r>
            <a:r>
              <a:rPr lang="en-US" sz="1800" spc="-5" dirty="0">
                <a:latin typeface="Century Gothic"/>
                <a:cs typeface="Century Gothic"/>
              </a:rPr>
              <a:t>lost wetland</a:t>
            </a:r>
            <a:r>
              <a:rPr lang="en-US" sz="1800" spc="-10" dirty="0">
                <a:latin typeface="Century Gothic"/>
                <a:cs typeface="Century Gothic"/>
              </a:rPr>
              <a:t> </a:t>
            </a:r>
            <a:r>
              <a:rPr lang="en-US" sz="1800" dirty="0" smtClean="0">
                <a:latin typeface="Century Gothic"/>
                <a:cs typeface="Century Gothic"/>
              </a:rPr>
              <a:t>functions</a:t>
            </a:r>
            <a:r>
              <a:rPr lang="en-US" sz="1800" spc="-5" dirty="0" smtClean="0">
                <a:latin typeface="Century Gothic"/>
                <a:cs typeface="Century Gothic"/>
              </a:rPr>
              <a:t>(wildlife </a:t>
            </a:r>
            <a:r>
              <a:rPr lang="en-US" sz="1800" spc="-5" dirty="0">
                <a:latin typeface="Century Gothic"/>
                <a:cs typeface="Century Gothic"/>
              </a:rPr>
              <a:t>habitat </a:t>
            </a:r>
            <a:r>
              <a:rPr lang="en-US" sz="1800" dirty="0">
                <a:latin typeface="Century Gothic"/>
                <a:cs typeface="Century Gothic"/>
              </a:rPr>
              <a:t>and marsh</a:t>
            </a:r>
            <a:r>
              <a:rPr lang="en-US" sz="1800" spc="50" dirty="0">
                <a:latin typeface="Century Gothic"/>
                <a:cs typeface="Century Gothic"/>
              </a:rPr>
              <a:t> </a:t>
            </a:r>
            <a:r>
              <a:rPr lang="en-US" sz="1800" spc="-5" dirty="0">
                <a:latin typeface="Century Gothic"/>
                <a:cs typeface="Century Gothic"/>
              </a:rPr>
              <a:t>bio-diversity</a:t>
            </a:r>
            <a:r>
              <a:rPr lang="en-US" sz="1800" spc="-5" dirty="0" smtClean="0">
                <a:latin typeface="Century Gothic"/>
                <a:cs typeface="Century Gothic"/>
              </a:rPr>
              <a:t>)</a:t>
            </a:r>
          </a:p>
          <a:p>
            <a:pPr marL="298450" indent="-285750">
              <a:spcBef>
                <a:spcPts val="900"/>
              </a:spcBef>
              <a:buFont typeface="Wingdings" panose="05000000000000000000" pitchFamily="2" charset="2"/>
              <a:buChar char="§"/>
              <a:tabLst>
                <a:tab pos="247015" algn="l"/>
              </a:tabLst>
            </a:pPr>
            <a:r>
              <a:rPr lang="en-US" sz="1800" spc="-5" dirty="0">
                <a:latin typeface="Century Gothic"/>
                <a:cs typeface="Century Gothic"/>
              </a:rPr>
              <a:t>Enhance Essential Fish</a:t>
            </a:r>
            <a:r>
              <a:rPr lang="en-US" sz="1800" spc="-15" dirty="0">
                <a:latin typeface="Century Gothic"/>
                <a:cs typeface="Century Gothic"/>
              </a:rPr>
              <a:t> </a:t>
            </a:r>
            <a:r>
              <a:rPr lang="en-US" sz="1800" spc="-10" dirty="0" smtClean="0">
                <a:latin typeface="Century Gothic"/>
                <a:cs typeface="Century Gothic"/>
              </a:rPr>
              <a:t>Habitat (</a:t>
            </a:r>
            <a:r>
              <a:rPr lang="en-US" sz="1800" spc="-5" dirty="0" smtClean="0">
                <a:latin typeface="Century Gothic"/>
                <a:cs typeface="Century Gothic"/>
              </a:rPr>
              <a:t>improving </a:t>
            </a:r>
            <a:r>
              <a:rPr lang="en-US" sz="1800" dirty="0">
                <a:latin typeface="Century Gothic"/>
                <a:cs typeface="Century Gothic"/>
              </a:rPr>
              <a:t>degraded water </a:t>
            </a:r>
            <a:r>
              <a:rPr lang="en-US" sz="1800" spc="-5" dirty="0">
                <a:latin typeface="Century Gothic"/>
                <a:cs typeface="Century Gothic"/>
              </a:rPr>
              <a:t>quality</a:t>
            </a:r>
            <a:r>
              <a:rPr lang="en-US" sz="1800" spc="-5" dirty="0" smtClean="0">
                <a:latin typeface="Century Gothic"/>
                <a:cs typeface="Century Gothic"/>
              </a:rPr>
              <a:t>)</a:t>
            </a:r>
          </a:p>
          <a:p>
            <a:pPr marL="298450" indent="-285750">
              <a:spcBef>
                <a:spcPts val="1440"/>
              </a:spcBef>
              <a:buFont typeface="Wingdings" panose="05000000000000000000" pitchFamily="2" charset="2"/>
              <a:buChar char="§"/>
              <a:tabLst>
                <a:tab pos="247015" algn="l"/>
              </a:tabLst>
            </a:pPr>
            <a:r>
              <a:rPr lang="en-US" sz="1800" dirty="0">
                <a:latin typeface="Century Gothic"/>
                <a:cs typeface="Century Gothic"/>
              </a:rPr>
              <a:t>Restore </a:t>
            </a:r>
            <a:r>
              <a:rPr lang="en-US" sz="1800" spc="-5" dirty="0">
                <a:latin typeface="Century Gothic"/>
                <a:cs typeface="Century Gothic"/>
              </a:rPr>
              <a:t>habitat </a:t>
            </a:r>
            <a:r>
              <a:rPr lang="en-US" sz="1800" dirty="0">
                <a:latin typeface="Century Gothic"/>
                <a:cs typeface="Century Gothic"/>
              </a:rPr>
              <a:t>for protected</a:t>
            </a:r>
            <a:r>
              <a:rPr lang="en-US" sz="1800" spc="-35" dirty="0">
                <a:latin typeface="Century Gothic"/>
                <a:cs typeface="Century Gothic"/>
              </a:rPr>
              <a:t> </a:t>
            </a:r>
            <a:r>
              <a:rPr lang="en-US" sz="1800" spc="-5" dirty="0" smtClean="0">
                <a:latin typeface="Century Gothic"/>
                <a:cs typeface="Century Gothic"/>
              </a:rPr>
              <a:t>species (</a:t>
            </a:r>
            <a:r>
              <a:rPr lang="en-US" sz="1800" spc="-5" dirty="0">
                <a:latin typeface="Century Gothic"/>
                <a:cs typeface="Century Gothic"/>
              </a:rPr>
              <a:t>manatee, wood stork, and migratory</a:t>
            </a:r>
            <a:r>
              <a:rPr lang="en-US" sz="1800" spc="20" dirty="0">
                <a:latin typeface="Century Gothic"/>
                <a:cs typeface="Century Gothic"/>
              </a:rPr>
              <a:t> </a:t>
            </a:r>
            <a:r>
              <a:rPr lang="en-US" sz="1800" spc="-5" dirty="0" smtClean="0">
                <a:latin typeface="Century Gothic"/>
                <a:cs typeface="Century Gothic"/>
              </a:rPr>
              <a:t>birds)</a:t>
            </a:r>
          </a:p>
          <a:p>
            <a:pPr marL="298450" indent="-285750">
              <a:spcBef>
                <a:spcPts val="1440"/>
              </a:spcBef>
              <a:buFont typeface="Wingdings" panose="05000000000000000000" pitchFamily="2" charset="2"/>
              <a:buChar char="§"/>
              <a:tabLst>
                <a:tab pos="247015" algn="l"/>
              </a:tabLst>
            </a:pPr>
            <a:r>
              <a:rPr lang="en-US" sz="1800" spc="-5" dirty="0" smtClean="0">
                <a:latin typeface="Century Gothic"/>
                <a:cs typeface="Century Gothic"/>
              </a:rPr>
              <a:t>Re-establish </a:t>
            </a:r>
            <a:r>
              <a:rPr lang="en-US" sz="1800" spc="-5" dirty="0">
                <a:latin typeface="Century Gothic"/>
                <a:cs typeface="Century Gothic"/>
              </a:rPr>
              <a:t>intertidal </a:t>
            </a:r>
            <a:r>
              <a:rPr lang="en-US" sz="1800" spc="-5" dirty="0" smtClean="0">
                <a:latin typeface="Century Gothic"/>
                <a:cs typeface="Century Gothic"/>
              </a:rPr>
              <a:t>and </a:t>
            </a:r>
            <a:r>
              <a:rPr lang="en-US" sz="1800" spc="-5" dirty="0">
                <a:latin typeface="Century Gothic"/>
                <a:cs typeface="Century Gothic"/>
              </a:rPr>
              <a:t>sub-tidal </a:t>
            </a:r>
            <a:r>
              <a:rPr lang="en-US" sz="1800" spc="-5" dirty="0" smtClean="0">
                <a:latin typeface="Century Gothic"/>
                <a:cs typeface="Century Gothic"/>
              </a:rPr>
              <a:t>benthic </a:t>
            </a:r>
            <a:r>
              <a:rPr lang="en-US" sz="1800" spc="-5" dirty="0">
                <a:latin typeface="Century Gothic"/>
                <a:cs typeface="Century Gothic"/>
              </a:rPr>
              <a:t>communities</a:t>
            </a:r>
            <a:endParaRPr lang="en-US" sz="1800" dirty="0">
              <a:latin typeface="Century Gothic"/>
              <a:cs typeface="Century Gothic"/>
            </a:endParaRPr>
          </a:p>
          <a:p>
            <a:pPr marL="246379">
              <a:spcBef>
                <a:spcPts val="10"/>
              </a:spcBef>
            </a:pPr>
            <a:endParaRPr lang="en-US" sz="1800" dirty="0">
              <a:latin typeface="Century Gothic"/>
              <a:cs typeface="Century Gothic"/>
            </a:endParaRPr>
          </a:p>
          <a:p>
            <a:pPr marL="246379">
              <a:spcBef>
                <a:spcPts val="600"/>
              </a:spcBef>
            </a:pPr>
            <a:endParaRPr lang="en-US" sz="1800" dirty="0">
              <a:latin typeface="Century Gothic"/>
              <a:cs typeface="Century Gothic"/>
            </a:endParaRPr>
          </a:p>
          <a:p>
            <a:pPr marL="308610">
              <a:spcBef>
                <a:spcPts val="10"/>
              </a:spcBef>
            </a:pPr>
            <a:endParaRPr lang="en-US" sz="1800" spc="-5" dirty="0" smtClean="0">
              <a:latin typeface="Century Gothic"/>
              <a:cs typeface="Century Gothic"/>
            </a:endParaRPr>
          </a:p>
          <a:p>
            <a:pPr marL="308610">
              <a:spcBef>
                <a:spcPts val="10"/>
              </a:spcBef>
            </a:pPr>
            <a:endParaRPr lang="en-US" sz="1800" dirty="0">
              <a:latin typeface="Century Gothic"/>
              <a:cs typeface="Century Gothic"/>
            </a:endParaRPr>
          </a:p>
        </p:txBody>
      </p:sp>
      <p:pic>
        <p:nvPicPr>
          <p:cNvPr id="4" name="Picture 3"/>
          <p:cNvPicPr>
            <a:picLocks noChangeAspect="1"/>
          </p:cNvPicPr>
          <p:nvPr/>
        </p:nvPicPr>
        <p:blipFill>
          <a:blip r:embed="rId5"/>
          <a:stretch>
            <a:fillRect/>
          </a:stretch>
        </p:blipFill>
        <p:spPr>
          <a:xfrm>
            <a:off x="153868" y="4679798"/>
            <a:ext cx="2152669" cy="2074952"/>
          </a:xfrm>
          <a:prstGeom prst="rect">
            <a:avLst/>
          </a:prstGeom>
        </p:spPr>
      </p:pic>
      <p:pic>
        <p:nvPicPr>
          <p:cNvPr id="5" name="Picture 4"/>
          <p:cNvPicPr>
            <a:picLocks noChangeAspect="1"/>
          </p:cNvPicPr>
          <p:nvPr/>
        </p:nvPicPr>
        <p:blipFill>
          <a:blip r:embed="rId6"/>
          <a:stretch>
            <a:fillRect/>
          </a:stretch>
        </p:blipFill>
        <p:spPr>
          <a:xfrm>
            <a:off x="2407380" y="4679797"/>
            <a:ext cx="2045998" cy="2074953"/>
          </a:xfrm>
          <a:prstGeom prst="rect">
            <a:avLst/>
          </a:prstGeom>
        </p:spPr>
      </p:pic>
      <p:pic>
        <p:nvPicPr>
          <p:cNvPr id="6" name="Picture 5"/>
          <p:cNvPicPr>
            <a:picLocks noChangeAspect="1"/>
          </p:cNvPicPr>
          <p:nvPr/>
        </p:nvPicPr>
        <p:blipFill>
          <a:blip r:embed="rId7"/>
          <a:stretch>
            <a:fillRect/>
          </a:stretch>
        </p:blipFill>
        <p:spPr>
          <a:xfrm>
            <a:off x="4560731" y="4679797"/>
            <a:ext cx="2117559" cy="2074953"/>
          </a:xfrm>
          <a:prstGeom prst="rect">
            <a:avLst/>
          </a:prstGeom>
        </p:spPr>
      </p:pic>
      <p:pic>
        <p:nvPicPr>
          <p:cNvPr id="7" name="Picture 6"/>
          <p:cNvPicPr>
            <a:picLocks noChangeAspect="1"/>
          </p:cNvPicPr>
          <p:nvPr/>
        </p:nvPicPr>
        <p:blipFill>
          <a:blip r:embed="rId8"/>
          <a:stretch>
            <a:fillRect/>
          </a:stretch>
        </p:blipFill>
        <p:spPr>
          <a:xfrm>
            <a:off x="6785643" y="4679800"/>
            <a:ext cx="2253191" cy="2074953"/>
          </a:xfrm>
          <a:prstGeom prst="rect">
            <a:avLst/>
          </a:prstGeom>
        </p:spPr>
      </p:pic>
      <p:pic>
        <p:nvPicPr>
          <p:cNvPr id="9" name="Picture 8"/>
          <p:cNvPicPr>
            <a:picLocks noChangeAspect="1"/>
          </p:cNvPicPr>
          <p:nvPr/>
        </p:nvPicPr>
        <p:blipFill>
          <a:blip r:embed="rId9"/>
          <a:stretch>
            <a:fillRect/>
          </a:stretch>
        </p:blipFill>
        <p:spPr>
          <a:xfrm>
            <a:off x="9146187" y="4679800"/>
            <a:ext cx="2119220" cy="2074953"/>
          </a:xfrm>
          <a:prstGeom prst="rect">
            <a:avLst/>
          </a:prstGeom>
        </p:spPr>
      </p:pic>
    </p:spTree>
    <p:extLst>
      <p:ext uri="{BB962C8B-B14F-4D97-AF65-F5344CB8AC3E}">
        <p14:creationId xmlns:p14="http://schemas.microsoft.com/office/powerpoint/2010/main" val="79420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1327" y="3419322"/>
            <a:ext cx="1317817" cy="246221"/>
          </a:xfrm>
          <a:prstGeom prst="rect">
            <a:avLst/>
          </a:prstGeom>
          <a:noFill/>
        </p:spPr>
        <p:txBody>
          <a:bodyPr wrap="square" rtlCol="0">
            <a:spAutoFit/>
          </a:bodyPr>
          <a:lstStyle/>
          <a:p>
            <a:pPr algn="ctr"/>
            <a:r>
              <a:rPr lang="en-US" sz="1000" b="1" dirty="0" smtClean="0">
                <a:solidFill>
                  <a:schemeClr val="tx2"/>
                </a:solidFill>
              </a:rPr>
              <a:t>PRB Sep 2018 </a:t>
            </a:r>
            <a:endParaRPr lang="en-US" sz="1000" b="1" dirty="0">
              <a:solidFill>
                <a:schemeClr val="tx2"/>
              </a:solidFill>
            </a:endParaRPr>
          </a:p>
        </p:txBody>
      </p:sp>
      <p:sp>
        <p:nvSpPr>
          <p:cNvPr id="14" name="TextBox 13"/>
          <p:cNvSpPr txBox="1"/>
          <p:nvPr/>
        </p:nvSpPr>
        <p:spPr>
          <a:xfrm>
            <a:off x="9521856" y="3490459"/>
            <a:ext cx="1095564" cy="246221"/>
          </a:xfrm>
          <a:prstGeom prst="rect">
            <a:avLst/>
          </a:prstGeom>
          <a:noFill/>
        </p:spPr>
        <p:txBody>
          <a:bodyPr wrap="square" rtlCol="0">
            <a:spAutoFit/>
          </a:bodyPr>
          <a:lstStyle/>
          <a:p>
            <a:r>
              <a:rPr lang="en-US" sz="1000" b="1" dirty="0" smtClean="0">
                <a:solidFill>
                  <a:schemeClr val="tx2"/>
                </a:solidFill>
              </a:rPr>
              <a:t>PRB July 2019</a:t>
            </a:r>
            <a:endParaRPr lang="en-US" sz="1000" b="1" dirty="0">
              <a:solidFill>
                <a:schemeClr val="tx2"/>
              </a:solidFill>
            </a:endParaRPr>
          </a:p>
        </p:txBody>
      </p:sp>
      <p:sp>
        <p:nvSpPr>
          <p:cNvPr id="3" name="TextBox 2"/>
          <p:cNvSpPr txBox="1"/>
          <p:nvPr/>
        </p:nvSpPr>
        <p:spPr>
          <a:xfrm>
            <a:off x="555912" y="1353254"/>
            <a:ext cx="11339997" cy="13018949"/>
          </a:xfrm>
          <a:prstGeom prst="rect">
            <a:avLst/>
          </a:prstGeom>
          <a:noFill/>
        </p:spPr>
        <p:txBody>
          <a:bodyPr wrap="square" rtlCol="0">
            <a:spAutoFit/>
          </a:bodyPr>
          <a:lstStyle/>
          <a:p>
            <a:pPr marL="342900" indent="-342900">
              <a:buFont typeface="Wingdings" panose="05000000000000000000" pitchFamily="2" charset="2"/>
              <a:buChar char="§"/>
            </a:pPr>
            <a:r>
              <a:rPr lang="en-US" sz="2400" u="sng" dirty="0" smtClean="0"/>
              <a:t>No dredging will occur underneath the Herschel Street Bridge</a:t>
            </a:r>
            <a:r>
              <a:rPr lang="en-US" sz="2400" dirty="0" smtClean="0"/>
              <a:t> due to concerns raised by FDOT (Area B)</a:t>
            </a:r>
          </a:p>
          <a:p>
            <a:pPr lvl="1"/>
            <a:r>
              <a:rPr lang="en-US" sz="2400" dirty="0" smtClean="0"/>
              <a:t>-  This area might be dredged under a future contract </a:t>
            </a:r>
            <a:r>
              <a:rPr lang="en-US" sz="2400" u="sng" dirty="0" smtClean="0"/>
              <a:t>once FDOT replaces the bridge</a:t>
            </a:r>
            <a:r>
              <a:rPr lang="en-US" sz="2400" dirty="0" smtClean="0"/>
              <a:t> (several factors would have to be evaluated).</a:t>
            </a:r>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r>
              <a:rPr lang="en-US" sz="2400" dirty="0" smtClean="0"/>
              <a:t>Concerns with proposed marsh island creation (public, sponsor, design, constructability, etc.) </a:t>
            </a:r>
          </a:p>
          <a:p>
            <a:r>
              <a:rPr lang="en-US" sz="2400" dirty="0" smtClean="0"/>
              <a:t>     -   The island feature </a:t>
            </a:r>
            <a:r>
              <a:rPr lang="en-US" sz="2400" u="sng" dirty="0" smtClean="0"/>
              <a:t>will not be constructed</a:t>
            </a:r>
          </a:p>
          <a:p>
            <a:r>
              <a:rPr lang="en-US" sz="2400" dirty="0"/>
              <a:t> </a:t>
            </a:r>
            <a:r>
              <a:rPr lang="en-US" sz="2400" dirty="0" smtClean="0"/>
              <a:t>    -    All dredge material will be hauled off </a:t>
            </a:r>
            <a:r>
              <a:rPr lang="en-US" sz="2400" dirty="0" smtClean="0"/>
              <a:t>site to an approved landfill facility</a:t>
            </a:r>
            <a:endParaRPr lang="en-US" sz="2400" dirty="0" smtClean="0"/>
          </a:p>
          <a:p>
            <a:pPr marL="800100" lvl="1" indent="-342900">
              <a:buFont typeface="Wingdings" panose="05000000000000000000" pitchFamily="2" charset="2"/>
              <a:buChar char="Ø"/>
            </a:pPr>
            <a:endParaRPr lang="en-US" sz="2400" dirty="0"/>
          </a:p>
          <a:p>
            <a:pPr marL="342900" indent="-342900">
              <a:buFont typeface="Wingdings" panose="05000000000000000000" pitchFamily="2" charset="2"/>
              <a:buChar char="§"/>
            </a:pPr>
            <a:r>
              <a:rPr lang="en-US" sz="2400" dirty="0" smtClean="0"/>
              <a:t>Constructability Discussions </a:t>
            </a:r>
          </a:p>
          <a:p>
            <a:pPr lvl="1"/>
            <a:r>
              <a:rPr lang="en-US" sz="2400" dirty="0" smtClean="0"/>
              <a:t>-   Disposal plan for dredged material (i.e. location to offload material for drying    	and future disposal</a:t>
            </a:r>
            <a:r>
              <a:rPr lang="en-US" sz="2400" dirty="0" smtClean="0"/>
              <a:t>) must be identified by sponsor</a:t>
            </a:r>
            <a:endParaRPr lang="en-US" sz="2400" dirty="0" smtClean="0"/>
          </a:p>
          <a:p>
            <a:pPr marL="742950" lvl="1" indent="-285750">
              <a:buFontTx/>
              <a:buChar char="-"/>
            </a:pPr>
            <a:r>
              <a:rPr lang="en-US" sz="2400" dirty="0" smtClean="0"/>
              <a:t>Staging/Access locations for prime </a:t>
            </a:r>
            <a:r>
              <a:rPr lang="en-US" sz="2400" dirty="0" smtClean="0"/>
              <a:t>contractor must be identified by sponsor</a:t>
            </a:r>
            <a:endParaRPr lang="en-US" sz="2400" dirty="0" smtClean="0"/>
          </a:p>
          <a:p>
            <a:pPr lvl="1"/>
            <a:endParaRPr lang="en-US" sz="2400" dirty="0" smtClean="0"/>
          </a:p>
          <a:p>
            <a:pPr marL="800100" lvl="1" indent="-342900">
              <a:buFont typeface="Courier New" panose="02070309020205020404" pitchFamily="49" charset="0"/>
              <a:buChar char="o"/>
            </a:pPr>
            <a:endParaRPr lang="en-US" sz="2400" dirty="0" smtClean="0"/>
          </a:p>
          <a:p>
            <a:pPr marL="800100" lvl="1"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a:p>
            <a:endParaRPr lang="en-US" sz="2400" dirty="0" smtClean="0"/>
          </a:p>
          <a:p>
            <a:pPr marL="800100" lvl="1" indent="-342900">
              <a:buFont typeface="Wingdings" panose="05000000000000000000" pitchFamily="2" charset="2"/>
              <a:buChar char="Ø"/>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p:txBody>
      </p:sp>
      <p:sp>
        <p:nvSpPr>
          <p:cNvPr id="7" name="object 14"/>
          <p:cNvSpPr txBox="1">
            <a:spLocks noGrp="1"/>
          </p:cNvSpPr>
          <p:nvPr>
            <p:ph type="title"/>
          </p:nvPr>
        </p:nvSpPr>
        <p:spPr>
          <a:xfrm>
            <a:off x="361477" y="228581"/>
            <a:ext cx="11236271" cy="1582484"/>
          </a:xfrm>
          <a:prstGeom prst="rect">
            <a:avLst/>
          </a:prstGeom>
        </p:spPr>
        <p:txBody>
          <a:bodyPr vert="horz" wrap="square" lIns="0" tIns="12700" rIns="0" bIns="0" numCol="1" rtlCol="0" anchor="ctr" anchorCtr="0" compatLnSpc="1">
            <a:prstTxWarp prst="textNoShape">
              <a:avLst/>
            </a:prstTxWarp>
            <a:spAutoFit/>
          </a:bodyPr>
          <a:lstStyle/>
          <a:p>
            <a:pPr marL="12700" marR="5080" algn="ctr">
              <a:spcBef>
                <a:spcPts val="100"/>
              </a:spcBef>
            </a:pPr>
            <a:r>
              <a:rPr lang="en-US" sz="3400" spc="-5" dirty="0">
                <a:solidFill>
                  <a:srgbClr val="006600"/>
                </a:solidFill>
              </a:rPr>
              <a:t>BIG FISHWEIR</a:t>
            </a:r>
            <a:r>
              <a:rPr lang="en-US" sz="3400" spc="-20" dirty="0">
                <a:solidFill>
                  <a:srgbClr val="006600"/>
                </a:solidFill>
              </a:rPr>
              <a:t> </a:t>
            </a:r>
            <a:r>
              <a:rPr lang="en-US" sz="3400" dirty="0">
                <a:solidFill>
                  <a:srgbClr val="006600"/>
                </a:solidFill>
              </a:rPr>
              <a:t>CREEK, DUVAL COUNTY, FL</a:t>
            </a:r>
            <a:r>
              <a:rPr lang="en-US" sz="3400" spc="-5" dirty="0" smtClean="0">
                <a:solidFill>
                  <a:srgbClr val="008000"/>
                </a:solidFill>
              </a:rPr>
              <a:t/>
            </a:r>
            <a:br>
              <a:rPr lang="en-US" sz="3400" spc="-5" dirty="0" smtClean="0">
                <a:solidFill>
                  <a:srgbClr val="008000"/>
                </a:solidFill>
              </a:rPr>
            </a:br>
            <a:r>
              <a:rPr lang="en-US" sz="3400" spc="-5" dirty="0" smtClean="0">
                <a:solidFill>
                  <a:schemeClr val="bg1">
                    <a:lumMod val="50000"/>
                  </a:schemeClr>
                </a:solidFill>
              </a:rPr>
              <a:t>project challenges</a:t>
            </a:r>
            <a:br>
              <a:rPr lang="en-US" sz="3400" spc="-5" dirty="0" smtClean="0">
                <a:solidFill>
                  <a:schemeClr val="bg1">
                    <a:lumMod val="50000"/>
                  </a:schemeClr>
                </a:solidFill>
              </a:rPr>
            </a:br>
            <a:endParaRPr sz="3400" dirty="0">
              <a:solidFill>
                <a:schemeClr val="bg1">
                  <a:lumMod val="50000"/>
                </a:schemeClr>
              </a:solidFill>
            </a:endParaRPr>
          </a:p>
        </p:txBody>
      </p:sp>
    </p:spTree>
    <p:extLst>
      <p:ext uri="{BB962C8B-B14F-4D97-AF65-F5344CB8AC3E}">
        <p14:creationId xmlns:p14="http://schemas.microsoft.com/office/powerpoint/2010/main" val="3955413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1327" y="3419322"/>
            <a:ext cx="1317817" cy="246221"/>
          </a:xfrm>
          <a:prstGeom prst="rect">
            <a:avLst/>
          </a:prstGeom>
          <a:noFill/>
        </p:spPr>
        <p:txBody>
          <a:bodyPr wrap="square" rtlCol="0">
            <a:spAutoFit/>
          </a:bodyPr>
          <a:lstStyle/>
          <a:p>
            <a:pPr algn="ctr"/>
            <a:r>
              <a:rPr lang="en-US" sz="1000" b="1" dirty="0" smtClean="0">
                <a:solidFill>
                  <a:schemeClr val="tx2"/>
                </a:solidFill>
              </a:rPr>
              <a:t>PRB Sep 2018 </a:t>
            </a:r>
            <a:endParaRPr lang="en-US" sz="1000" b="1" dirty="0">
              <a:solidFill>
                <a:schemeClr val="tx2"/>
              </a:solidFill>
            </a:endParaRPr>
          </a:p>
        </p:txBody>
      </p:sp>
      <p:sp>
        <p:nvSpPr>
          <p:cNvPr id="14" name="TextBox 13"/>
          <p:cNvSpPr txBox="1"/>
          <p:nvPr/>
        </p:nvSpPr>
        <p:spPr>
          <a:xfrm>
            <a:off x="9521856" y="3490459"/>
            <a:ext cx="1095564" cy="246221"/>
          </a:xfrm>
          <a:prstGeom prst="rect">
            <a:avLst/>
          </a:prstGeom>
          <a:noFill/>
        </p:spPr>
        <p:txBody>
          <a:bodyPr wrap="square" rtlCol="0">
            <a:spAutoFit/>
          </a:bodyPr>
          <a:lstStyle/>
          <a:p>
            <a:r>
              <a:rPr lang="en-US" sz="1000" b="1" dirty="0" smtClean="0">
                <a:solidFill>
                  <a:schemeClr val="tx2"/>
                </a:solidFill>
              </a:rPr>
              <a:t>PRB July 2019</a:t>
            </a:r>
            <a:endParaRPr lang="en-US" sz="1000" b="1" dirty="0">
              <a:solidFill>
                <a:schemeClr val="tx2"/>
              </a:solidFill>
            </a:endParaRPr>
          </a:p>
        </p:txBody>
      </p:sp>
      <p:sp>
        <p:nvSpPr>
          <p:cNvPr id="23" name="Freeform 22"/>
          <p:cNvSpPr/>
          <p:nvPr/>
        </p:nvSpPr>
        <p:spPr>
          <a:xfrm>
            <a:off x="7267433" y="2255293"/>
            <a:ext cx="1112292" cy="760862"/>
          </a:xfrm>
          <a:custGeom>
            <a:avLst/>
            <a:gdLst>
              <a:gd name="connsiteX0" fmla="*/ 0 w 1112292"/>
              <a:gd name="connsiteY0" fmla="*/ 760862 h 760862"/>
              <a:gd name="connsiteX1" fmla="*/ 180833 w 1112292"/>
              <a:gd name="connsiteY1" fmla="*/ 757450 h 760862"/>
              <a:gd name="connsiteX2" fmla="*/ 201304 w 1112292"/>
              <a:gd name="connsiteY2" fmla="*/ 747214 h 760862"/>
              <a:gd name="connsiteX3" fmla="*/ 211540 w 1112292"/>
              <a:gd name="connsiteY3" fmla="*/ 736979 h 760862"/>
              <a:gd name="connsiteX4" fmla="*/ 225188 w 1112292"/>
              <a:gd name="connsiteY4" fmla="*/ 716507 h 760862"/>
              <a:gd name="connsiteX5" fmla="*/ 238836 w 1112292"/>
              <a:gd name="connsiteY5" fmla="*/ 696035 h 760862"/>
              <a:gd name="connsiteX6" fmla="*/ 245660 w 1112292"/>
              <a:gd name="connsiteY6" fmla="*/ 685800 h 760862"/>
              <a:gd name="connsiteX7" fmla="*/ 259307 w 1112292"/>
              <a:gd name="connsiteY7" fmla="*/ 665328 h 760862"/>
              <a:gd name="connsiteX8" fmla="*/ 266131 w 1112292"/>
              <a:gd name="connsiteY8" fmla="*/ 655092 h 760862"/>
              <a:gd name="connsiteX9" fmla="*/ 269543 w 1112292"/>
              <a:gd name="connsiteY9" fmla="*/ 593677 h 760862"/>
              <a:gd name="connsiteX10" fmla="*/ 272955 w 1112292"/>
              <a:gd name="connsiteY10" fmla="*/ 580029 h 760862"/>
              <a:gd name="connsiteX11" fmla="*/ 279779 w 1112292"/>
              <a:gd name="connsiteY11" fmla="*/ 569794 h 760862"/>
              <a:gd name="connsiteX12" fmla="*/ 283191 w 1112292"/>
              <a:gd name="connsiteY12" fmla="*/ 559558 h 760862"/>
              <a:gd name="connsiteX13" fmla="*/ 313898 w 1112292"/>
              <a:gd name="connsiteY13" fmla="*/ 535674 h 760862"/>
              <a:gd name="connsiteX14" fmla="*/ 324134 w 1112292"/>
              <a:gd name="connsiteY14" fmla="*/ 528850 h 760862"/>
              <a:gd name="connsiteX15" fmla="*/ 399197 w 1112292"/>
              <a:gd name="connsiteY15" fmla="*/ 522026 h 760862"/>
              <a:gd name="connsiteX16" fmla="*/ 406021 w 1112292"/>
              <a:gd name="connsiteY16" fmla="*/ 511791 h 760862"/>
              <a:gd name="connsiteX17" fmla="*/ 416257 w 1112292"/>
              <a:gd name="connsiteY17" fmla="*/ 487907 h 760862"/>
              <a:gd name="connsiteX18" fmla="*/ 419668 w 1112292"/>
              <a:gd name="connsiteY18" fmla="*/ 470847 h 760862"/>
              <a:gd name="connsiteX19" fmla="*/ 426492 w 1112292"/>
              <a:gd name="connsiteY19" fmla="*/ 460611 h 760862"/>
              <a:gd name="connsiteX20" fmla="*/ 429904 w 1112292"/>
              <a:gd name="connsiteY20" fmla="*/ 450376 h 760862"/>
              <a:gd name="connsiteX21" fmla="*/ 450376 w 1112292"/>
              <a:gd name="connsiteY21" fmla="*/ 433316 h 760862"/>
              <a:gd name="connsiteX22" fmla="*/ 470848 w 1112292"/>
              <a:gd name="connsiteY22" fmla="*/ 426492 h 760862"/>
              <a:gd name="connsiteX23" fmla="*/ 481083 w 1112292"/>
              <a:gd name="connsiteY23" fmla="*/ 423080 h 760862"/>
              <a:gd name="connsiteX24" fmla="*/ 491319 w 1112292"/>
              <a:gd name="connsiteY24" fmla="*/ 419668 h 760862"/>
              <a:gd name="connsiteX25" fmla="*/ 511791 w 1112292"/>
              <a:gd name="connsiteY25" fmla="*/ 409432 h 760862"/>
              <a:gd name="connsiteX26" fmla="*/ 532263 w 1112292"/>
              <a:gd name="connsiteY26" fmla="*/ 399197 h 760862"/>
              <a:gd name="connsiteX27" fmla="*/ 552734 w 1112292"/>
              <a:gd name="connsiteY27" fmla="*/ 385549 h 760862"/>
              <a:gd name="connsiteX28" fmla="*/ 562970 w 1112292"/>
              <a:gd name="connsiteY28" fmla="*/ 378725 h 760862"/>
              <a:gd name="connsiteX29" fmla="*/ 576618 w 1112292"/>
              <a:gd name="connsiteY29" fmla="*/ 368489 h 760862"/>
              <a:gd name="connsiteX30" fmla="*/ 597089 w 1112292"/>
              <a:gd name="connsiteY30" fmla="*/ 361665 h 760862"/>
              <a:gd name="connsiteX31" fmla="*/ 607325 w 1112292"/>
              <a:gd name="connsiteY31" fmla="*/ 354841 h 760862"/>
              <a:gd name="connsiteX32" fmla="*/ 620973 w 1112292"/>
              <a:gd name="connsiteY32" fmla="*/ 351429 h 760862"/>
              <a:gd name="connsiteX33" fmla="*/ 631209 w 1112292"/>
              <a:gd name="connsiteY33" fmla="*/ 348017 h 760862"/>
              <a:gd name="connsiteX34" fmla="*/ 648268 w 1112292"/>
              <a:gd name="connsiteY34" fmla="*/ 344606 h 760862"/>
              <a:gd name="connsiteX35" fmla="*/ 668740 w 1112292"/>
              <a:gd name="connsiteY35" fmla="*/ 337782 h 760862"/>
              <a:gd name="connsiteX36" fmla="*/ 685800 w 1112292"/>
              <a:gd name="connsiteY36" fmla="*/ 334370 h 760862"/>
              <a:gd name="connsiteX37" fmla="*/ 709683 w 1112292"/>
              <a:gd name="connsiteY37" fmla="*/ 324134 h 760862"/>
              <a:gd name="connsiteX38" fmla="*/ 723331 w 1112292"/>
              <a:gd name="connsiteY38" fmla="*/ 320722 h 760862"/>
              <a:gd name="connsiteX39" fmla="*/ 733567 w 1112292"/>
              <a:gd name="connsiteY39" fmla="*/ 313898 h 760862"/>
              <a:gd name="connsiteX40" fmla="*/ 757451 w 1112292"/>
              <a:gd name="connsiteY40" fmla="*/ 300250 h 760862"/>
              <a:gd name="connsiteX41" fmla="*/ 767686 w 1112292"/>
              <a:gd name="connsiteY41" fmla="*/ 290014 h 760862"/>
              <a:gd name="connsiteX42" fmla="*/ 788158 w 1112292"/>
              <a:gd name="connsiteY42" fmla="*/ 283191 h 760862"/>
              <a:gd name="connsiteX43" fmla="*/ 798394 w 1112292"/>
              <a:gd name="connsiteY43" fmla="*/ 276367 h 760862"/>
              <a:gd name="connsiteX44" fmla="*/ 832513 w 1112292"/>
              <a:gd name="connsiteY44" fmla="*/ 255895 h 760862"/>
              <a:gd name="connsiteX45" fmla="*/ 852985 w 1112292"/>
              <a:gd name="connsiteY45" fmla="*/ 235423 h 760862"/>
              <a:gd name="connsiteX46" fmla="*/ 863221 w 1112292"/>
              <a:gd name="connsiteY46" fmla="*/ 228600 h 760862"/>
              <a:gd name="connsiteX47" fmla="*/ 893928 w 1112292"/>
              <a:gd name="connsiteY47" fmla="*/ 201304 h 760862"/>
              <a:gd name="connsiteX48" fmla="*/ 910988 w 1112292"/>
              <a:gd name="connsiteY48" fmla="*/ 187656 h 760862"/>
              <a:gd name="connsiteX49" fmla="*/ 928048 w 1112292"/>
              <a:gd name="connsiteY49" fmla="*/ 167185 h 760862"/>
              <a:gd name="connsiteX50" fmla="*/ 924636 w 1112292"/>
              <a:gd name="connsiteY50" fmla="*/ 116006 h 760862"/>
              <a:gd name="connsiteX51" fmla="*/ 917812 w 1112292"/>
              <a:gd name="connsiteY51" fmla="*/ 105770 h 760862"/>
              <a:gd name="connsiteX52" fmla="*/ 914400 w 1112292"/>
              <a:gd name="connsiteY52" fmla="*/ 95534 h 760862"/>
              <a:gd name="connsiteX53" fmla="*/ 897340 w 1112292"/>
              <a:gd name="connsiteY53" fmla="*/ 75062 h 760862"/>
              <a:gd name="connsiteX54" fmla="*/ 890516 w 1112292"/>
              <a:gd name="connsiteY54" fmla="*/ 54591 h 760862"/>
              <a:gd name="connsiteX55" fmla="*/ 893928 w 1112292"/>
              <a:gd name="connsiteY55" fmla="*/ 3411 h 760862"/>
              <a:gd name="connsiteX56" fmla="*/ 904164 w 1112292"/>
              <a:gd name="connsiteY56" fmla="*/ 0 h 760862"/>
              <a:gd name="connsiteX57" fmla="*/ 958755 w 1112292"/>
              <a:gd name="connsiteY57" fmla="*/ 3411 h 760862"/>
              <a:gd name="connsiteX58" fmla="*/ 968991 w 1112292"/>
              <a:gd name="connsiteY58" fmla="*/ 6823 h 760862"/>
              <a:gd name="connsiteX59" fmla="*/ 989463 w 1112292"/>
              <a:gd name="connsiteY59" fmla="*/ 17059 h 760862"/>
              <a:gd name="connsiteX60" fmla="*/ 1009934 w 1112292"/>
              <a:gd name="connsiteY60" fmla="*/ 30707 h 760862"/>
              <a:gd name="connsiteX61" fmla="*/ 1020170 w 1112292"/>
              <a:gd name="connsiteY61" fmla="*/ 37531 h 760862"/>
              <a:gd name="connsiteX62" fmla="*/ 1040642 w 1112292"/>
              <a:gd name="connsiteY62" fmla="*/ 58003 h 760862"/>
              <a:gd name="connsiteX63" fmla="*/ 1057701 w 1112292"/>
              <a:gd name="connsiteY63" fmla="*/ 78474 h 760862"/>
              <a:gd name="connsiteX64" fmla="*/ 1071349 w 1112292"/>
              <a:gd name="connsiteY64" fmla="*/ 102358 h 760862"/>
              <a:gd name="connsiteX65" fmla="*/ 1078173 w 1112292"/>
              <a:gd name="connsiteY65" fmla="*/ 122829 h 760862"/>
              <a:gd name="connsiteX66" fmla="*/ 1084997 w 1112292"/>
              <a:gd name="connsiteY66" fmla="*/ 133065 h 760862"/>
              <a:gd name="connsiteX67" fmla="*/ 1091821 w 1112292"/>
              <a:gd name="connsiteY67" fmla="*/ 153537 h 760862"/>
              <a:gd name="connsiteX68" fmla="*/ 1105468 w 1112292"/>
              <a:gd name="connsiteY68" fmla="*/ 174008 h 760862"/>
              <a:gd name="connsiteX69" fmla="*/ 1112292 w 1112292"/>
              <a:gd name="connsiteY69" fmla="*/ 194480 h 760862"/>
              <a:gd name="connsiteX70" fmla="*/ 1108880 w 1112292"/>
              <a:gd name="connsiteY70" fmla="*/ 238835 h 760862"/>
              <a:gd name="connsiteX71" fmla="*/ 1105468 w 1112292"/>
              <a:gd name="connsiteY71" fmla="*/ 249071 h 760862"/>
              <a:gd name="connsiteX72" fmla="*/ 1064525 w 1112292"/>
              <a:gd name="connsiteY72" fmla="*/ 269543 h 760862"/>
              <a:gd name="connsiteX73" fmla="*/ 1054289 w 1112292"/>
              <a:gd name="connsiteY73" fmla="*/ 272955 h 760862"/>
              <a:gd name="connsiteX74" fmla="*/ 1030406 w 1112292"/>
              <a:gd name="connsiteY74" fmla="*/ 286603 h 760862"/>
              <a:gd name="connsiteX75" fmla="*/ 1020170 w 1112292"/>
              <a:gd name="connsiteY75" fmla="*/ 290014 h 760862"/>
              <a:gd name="connsiteX76" fmla="*/ 986051 w 1112292"/>
              <a:gd name="connsiteY76" fmla="*/ 307074 h 760862"/>
              <a:gd name="connsiteX77" fmla="*/ 975815 w 1112292"/>
              <a:gd name="connsiteY77" fmla="*/ 313898 h 760862"/>
              <a:gd name="connsiteX78" fmla="*/ 955343 w 1112292"/>
              <a:gd name="connsiteY78" fmla="*/ 320722 h 760862"/>
              <a:gd name="connsiteX79" fmla="*/ 931460 w 1112292"/>
              <a:gd name="connsiteY79" fmla="*/ 334370 h 760862"/>
              <a:gd name="connsiteX80" fmla="*/ 900752 w 1112292"/>
              <a:gd name="connsiteY80" fmla="*/ 351429 h 760862"/>
              <a:gd name="connsiteX81" fmla="*/ 890516 w 1112292"/>
              <a:gd name="connsiteY81" fmla="*/ 361665 h 760862"/>
              <a:gd name="connsiteX82" fmla="*/ 870045 w 1112292"/>
              <a:gd name="connsiteY82" fmla="*/ 368489 h 760862"/>
              <a:gd name="connsiteX83" fmla="*/ 859809 w 1112292"/>
              <a:gd name="connsiteY83" fmla="*/ 371901 h 760862"/>
              <a:gd name="connsiteX84" fmla="*/ 839337 w 1112292"/>
              <a:gd name="connsiteY84" fmla="*/ 385549 h 760862"/>
              <a:gd name="connsiteX85" fmla="*/ 829101 w 1112292"/>
              <a:gd name="connsiteY85" fmla="*/ 392373 h 760862"/>
              <a:gd name="connsiteX86" fmla="*/ 822277 w 1112292"/>
              <a:gd name="connsiteY86" fmla="*/ 402608 h 760862"/>
              <a:gd name="connsiteX87" fmla="*/ 812042 w 1112292"/>
              <a:gd name="connsiteY87" fmla="*/ 409432 h 760862"/>
              <a:gd name="connsiteX88" fmla="*/ 798394 w 1112292"/>
              <a:gd name="connsiteY88" fmla="*/ 419668 h 760862"/>
              <a:gd name="connsiteX89" fmla="*/ 777922 w 1112292"/>
              <a:gd name="connsiteY89" fmla="*/ 433316 h 760862"/>
              <a:gd name="connsiteX90" fmla="*/ 750627 w 1112292"/>
              <a:gd name="connsiteY90" fmla="*/ 443552 h 760862"/>
              <a:gd name="connsiteX91" fmla="*/ 736979 w 1112292"/>
              <a:gd name="connsiteY91" fmla="*/ 450376 h 760862"/>
              <a:gd name="connsiteX92" fmla="*/ 713095 w 1112292"/>
              <a:gd name="connsiteY92" fmla="*/ 457200 h 760862"/>
              <a:gd name="connsiteX93" fmla="*/ 706271 w 1112292"/>
              <a:gd name="connsiteY93" fmla="*/ 464023 h 76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12292" h="760862">
                <a:moveTo>
                  <a:pt x="0" y="760862"/>
                </a:moveTo>
                <a:lnTo>
                  <a:pt x="180833" y="757450"/>
                </a:lnTo>
                <a:cubicBezTo>
                  <a:pt x="187263" y="757220"/>
                  <a:pt x="196850" y="750925"/>
                  <a:pt x="201304" y="747214"/>
                </a:cubicBezTo>
                <a:cubicBezTo>
                  <a:pt x="205011" y="744125"/>
                  <a:pt x="208128" y="740391"/>
                  <a:pt x="211540" y="736979"/>
                </a:cubicBezTo>
                <a:cubicBezTo>
                  <a:pt x="218065" y="717403"/>
                  <a:pt x="210279" y="735676"/>
                  <a:pt x="225188" y="716507"/>
                </a:cubicBezTo>
                <a:cubicBezTo>
                  <a:pt x="230223" y="710033"/>
                  <a:pt x="234287" y="702859"/>
                  <a:pt x="238836" y="696035"/>
                </a:cubicBezTo>
                <a:lnTo>
                  <a:pt x="245660" y="685800"/>
                </a:lnTo>
                <a:lnTo>
                  <a:pt x="259307" y="665328"/>
                </a:lnTo>
                <a:lnTo>
                  <a:pt x="266131" y="655092"/>
                </a:lnTo>
                <a:cubicBezTo>
                  <a:pt x="267268" y="634620"/>
                  <a:pt x="267687" y="614096"/>
                  <a:pt x="269543" y="593677"/>
                </a:cubicBezTo>
                <a:cubicBezTo>
                  <a:pt x="269968" y="589007"/>
                  <a:pt x="271108" y="584339"/>
                  <a:pt x="272955" y="580029"/>
                </a:cubicBezTo>
                <a:cubicBezTo>
                  <a:pt x="274570" y="576260"/>
                  <a:pt x="277504" y="573206"/>
                  <a:pt x="279779" y="569794"/>
                </a:cubicBezTo>
                <a:cubicBezTo>
                  <a:pt x="280916" y="566382"/>
                  <a:pt x="281196" y="562551"/>
                  <a:pt x="283191" y="559558"/>
                </a:cubicBezTo>
                <a:cubicBezTo>
                  <a:pt x="289605" y="549938"/>
                  <a:pt x="305765" y="541096"/>
                  <a:pt x="313898" y="535674"/>
                </a:cubicBezTo>
                <a:cubicBezTo>
                  <a:pt x="317310" y="533399"/>
                  <a:pt x="320089" y="529524"/>
                  <a:pt x="324134" y="528850"/>
                </a:cubicBezTo>
                <a:cubicBezTo>
                  <a:pt x="362590" y="522441"/>
                  <a:pt x="337701" y="525870"/>
                  <a:pt x="399197" y="522026"/>
                </a:cubicBezTo>
                <a:cubicBezTo>
                  <a:pt x="401472" y="518614"/>
                  <a:pt x="403987" y="515351"/>
                  <a:pt x="406021" y="511791"/>
                </a:cubicBezTo>
                <a:cubicBezTo>
                  <a:pt x="410360" y="504198"/>
                  <a:pt x="414131" y="496412"/>
                  <a:pt x="416257" y="487907"/>
                </a:cubicBezTo>
                <a:cubicBezTo>
                  <a:pt x="417663" y="482281"/>
                  <a:pt x="417632" y="476277"/>
                  <a:pt x="419668" y="470847"/>
                </a:cubicBezTo>
                <a:cubicBezTo>
                  <a:pt x="421108" y="467007"/>
                  <a:pt x="424658" y="464279"/>
                  <a:pt x="426492" y="460611"/>
                </a:cubicBezTo>
                <a:cubicBezTo>
                  <a:pt x="428100" y="457394"/>
                  <a:pt x="427909" y="453368"/>
                  <a:pt x="429904" y="450376"/>
                </a:cubicBezTo>
                <a:cubicBezTo>
                  <a:pt x="433287" y="445301"/>
                  <a:pt x="444413" y="435966"/>
                  <a:pt x="450376" y="433316"/>
                </a:cubicBezTo>
                <a:cubicBezTo>
                  <a:pt x="456949" y="430395"/>
                  <a:pt x="464024" y="428767"/>
                  <a:pt x="470848" y="426492"/>
                </a:cubicBezTo>
                <a:lnTo>
                  <a:pt x="481083" y="423080"/>
                </a:lnTo>
                <a:cubicBezTo>
                  <a:pt x="484495" y="421943"/>
                  <a:pt x="488326" y="421663"/>
                  <a:pt x="491319" y="419668"/>
                </a:cubicBezTo>
                <a:cubicBezTo>
                  <a:pt x="520654" y="400111"/>
                  <a:pt x="483538" y="423558"/>
                  <a:pt x="511791" y="409432"/>
                </a:cubicBezTo>
                <a:cubicBezTo>
                  <a:pt x="538240" y="396207"/>
                  <a:pt x="506542" y="407768"/>
                  <a:pt x="532263" y="399197"/>
                </a:cubicBezTo>
                <a:lnTo>
                  <a:pt x="552734" y="385549"/>
                </a:lnTo>
                <a:cubicBezTo>
                  <a:pt x="556146" y="383274"/>
                  <a:pt x="559689" y="381185"/>
                  <a:pt x="562970" y="378725"/>
                </a:cubicBezTo>
                <a:cubicBezTo>
                  <a:pt x="567519" y="375313"/>
                  <a:pt x="571532" y="371032"/>
                  <a:pt x="576618" y="368489"/>
                </a:cubicBezTo>
                <a:cubicBezTo>
                  <a:pt x="583051" y="365272"/>
                  <a:pt x="591104" y="365655"/>
                  <a:pt x="597089" y="361665"/>
                </a:cubicBezTo>
                <a:cubicBezTo>
                  <a:pt x="600501" y="359390"/>
                  <a:pt x="603556" y="356456"/>
                  <a:pt x="607325" y="354841"/>
                </a:cubicBezTo>
                <a:cubicBezTo>
                  <a:pt x="611635" y="352994"/>
                  <a:pt x="616464" y="352717"/>
                  <a:pt x="620973" y="351429"/>
                </a:cubicBezTo>
                <a:cubicBezTo>
                  <a:pt x="624431" y="350441"/>
                  <a:pt x="627720" y="348889"/>
                  <a:pt x="631209" y="348017"/>
                </a:cubicBezTo>
                <a:cubicBezTo>
                  <a:pt x="636835" y="346611"/>
                  <a:pt x="642673" y="346132"/>
                  <a:pt x="648268" y="344606"/>
                </a:cubicBezTo>
                <a:cubicBezTo>
                  <a:pt x="655208" y="342713"/>
                  <a:pt x="661687" y="339193"/>
                  <a:pt x="668740" y="337782"/>
                </a:cubicBezTo>
                <a:cubicBezTo>
                  <a:pt x="674427" y="336645"/>
                  <a:pt x="680174" y="335777"/>
                  <a:pt x="685800" y="334370"/>
                </a:cubicBezTo>
                <a:cubicBezTo>
                  <a:pt x="702748" y="330133"/>
                  <a:pt x="690151" y="331459"/>
                  <a:pt x="709683" y="324134"/>
                </a:cubicBezTo>
                <a:cubicBezTo>
                  <a:pt x="714074" y="322487"/>
                  <a:pt x="718782" y="321859"/>
                  <a:pt x="723331" y="320722"/>
                </a:cubicBezTo>
                <a:cubicBezTo>
                  <a:pt x="726743" y="318447"/>
                  <a:pt x="730007" y="315933"/>
                  <a:pt x="733567" y="313898"/>
                </a:cubicBezTo>
                <a:cubicBezTo>
                  <a:pt x="744184" y="307831"/>
                  <a:pt x="748384" y="307806"/>
                  <a:pt x="757451" y="300250"/>
                </a:cubicBezTo>
                <a:cubicBezTo>
                  <a:pt x="761158" y="297161"/>
                  <a:pt x="763468" y="292357"/>
                  <a:pt x="767686" y="290014"/>
                </a:cubicBezTo>
                <a:cubicBezTo>
                  <a:pt x="773974" y="286521"/>
                  <a:pt x="782173" y="287181"/>
                  <a:pt x="788158" y="283191"/>
                </a:cubicBezTo>
                <a:cubicBezTo>
                  <a:pt x="791570" y="280916"/>
                  <a:pt x="794834" y="278402"/>
                  <a:pt x="798394" y="276367"/>
                </a:cubicBezTo>
                <a:cubicBezTo>
                  <a:pt x="810960" y="269187"/>
                  <a:pt x="821383" y="267025"/>
                  <a:pt x="832513" y="255895"/>
                </a:cubicBezTo>
                <a:cubicBezTo>
                  <a:pt x="839337" y="249071"/>
                  <a:pt x="844955" y="240776"/>
                  <a:pt x="852985" y="235423"/>
                </a:cubicBezTo>
                <a:cubicBezTo>
                  <a:pt x="856397" y="233149"/>
                  <a:pt x="860156" y="231324"/>
                  <a:pt x="863221" y="228600"/>
                </a:cubicBezTo>
                <a:cubicBezTo>
                  <a:pt x="898283" y="197434"/>
                  <a:pt x="870695" y="216793"/>
                  <a:pt x="893928" y="201304"/>
                </a:cubicBezTo>
                <a:cubicBezTo>
                  <a:pt x="909190" y="178412"/>
                  <a:pt x="891211" y="200841"/>
                  <a:pt x="910988" y="187656"/>
                </a:cubicBezTo>
                <a:cubicBezTo>
                  <a:pt x="918868" y="182402"/>
                  <a:pt x="923013" y="174737"/>
                  <a:pt x="928048" y="167185"/>
                </a:cubicBezTo>
                <a:cubicBezTo>
                  <a:pt x="926911" y="150125"/>
                  <a:pt x="927447" y="132871"/>
                  <a:pt x="924636" y="116006"/>
                </a:cubicBezTo>
                <a:cubicBezTo>
                  <a:pt x="923962" y="111961"/>
                  <a:pt x="919646" y="109438"/>
                  <a:pt x="917812" y="105770"/>
                </a:cubicBezTo>
                <a:cubicBezTo>
                  <a:pt x="916204" y="102553"/>
                  <a:pt x="916395" y="98527"/>
                  <a:pt x="914400" y="95534"/>
                </a:cubicBezTo>
                <a:cubicBezTo>
                  <a:pt x="903686" y="79463"/>
                  <a:pt x="904783" y="91808"/>
                  <a:pt x="897340" y="75062"/>
                </a:cubicBezTo>
                <a:cubicBezTo>
                  <a:pt x="894419" y="68489"/>
                  <a:pt x="890516" y="54591"/>
                  <a:pt x="890516" y="54591"/>
                </a:cubicBezTo>
                <a:cubicBezTo>
                  <a:pt x="891653" y="37531"/>
                  <a:pt x="889781" y="19998"/>
                  <a:pt x="893928" y="3411"/>
                </a:cubicBezTo>
                <a:cubicBezTo>
                  <a:pt x="894800" y="-78"/>
                  <a:pt x="900568" y="0"/>
                  <a:pt x="904164" y="0"/>
                </a:cubicBezTo>
                <a:cubicBezTo>
                  <a:pt x="922396" y="0"/>
                  <a:pt x="940558" y="2274"/>
                  <a:pt x="958755" y="3411"/>
                </a:cubicBezTo>
                <a:cubicBezTo>
                  <a:pt x="962167" y="4548"/>
                  <a:pt x="965774" y="5215"/>
                  <a:pt x="968991" y="6823"/>
                </a:cubicBezTo>
                <a:cubicBezTo>
                  <a:pt x="995448" y="20052"/>
                  <a:pt x="963735" y="8483"/>
                  <a:pt x="989463" y="17059"/>
                </a:cubicBezTo>
                <a:lnTo>
                  <a:pt x="1009934" y="30707"/>
                </a:lnTo>
                <a:cubicBezTo>
                  <a:pt x="1013346" y="32982"/>
                  <a:pt x="1017270" y="34631"/>
                  <a:pt x="1020170" y="37531"/>
                </a:cubicBezTo>
                <a:cubicBezTo>
                  <a:pt x="1026994" y="44355"/>
                  <a:pt x="1035288" y="49973"/>
                  <a:pt x="1040642" y="58003"/>
                </a:cubicBezTo>
                <a:cubicBezTo>
                  <a:pt x="1050143" y="72253"/>
                  <a:pt x="1044567" y="65338"/>
                  <a:pt x="1057701" y="78474"/>
                </a:cubicBezTo>
                <a:cubicBezTo>
                  <a:pt x="1068136" y="109780"/>
                  <a:pt x="1050694" y="61049"/>
                  <a:pt x="1071349" y="102358"/>
                </a:cubicBezTo>
                <a:cubicBezTo>
                  <a:pt x="1074566" y="108791"/>
                  <a:pt x="1074183" y="116844"/>
                  <a:pt x="1078173" y="122829"/>
                </a:cubicBezTo>
                <a:cubicBezTo>
                  <a:pt x="1080448" y="126241"/>
                  <a:pt x="1083332" y="129318"/>
                  <a:pt x="1084997" y="133065"/>
                </a:cubicBezTo>
                <a:cubicBezTo>
                  <a:pt x="1087918" y="139638"/>
                  <a:pt x="1087831" y="147552"/>
                  <a:pt x="1091821" y="153537"/>
                </a:cubicBezTo>
                <a:cubicBezTo>
                  <a:pt x="1096370" y="160361"/>
                  <a:pt x="1102875" y="166228"/>
                  <a:pt x="1105468" y="174008"/>
                </a:cubicBezTo>
                <a:lnTo>
                  <a:pt x="1112292" y="194480"/>
                </a:lnTo>
                <a:cubicBezTo>
                  <a:pt x="1111155" y="209265"/>
                  <a:pt x="1110719" y="224121"/>
                  <a:pt x="1108880" y="238835"/>
                </a:cubicBezTo>
                <a:cubicBezTo>
                  <a:pt x="1108434" y="242404"/>
                  <a:pt x="1108011" y="246528"/>
                  <a:pt x="1105468" y="249071"/>
                </a:cubicBezTo>
                <a:cubicBezTo>
                  <a:pt x="1092240" y="262300"/>
                  <a:pt x="1081176" y="263993"/>
                  <a:pt x="1064525" y="269543"/>
                </a:cubicBezTo>
                <a:lnTo>
                  <a:pt x="1054289" y="272955"/>
                </a:lnTo>
                <a:cubicBezTo>
                  <a:pt x="1044010" y="279808"/>
                  <a:pt x="1042526" y="281409"/>
                  <a:pt x="1030406" y="286603"/>
                </a:cubicBezTo>
                <a:cubicBezTo>
                  <a:pt x="1027100" y="288020"/>
                  <a:pt x="1023582" y="288877"/>
                  <a:pt x="1020170" y="290014"/>
                </a:cubicBezTo>
                <a:cubicBezTo>
                  <a:pt x="995796" y="306263"/>
                  <a:pt x="1007655" y="301673"/>
                  <a:pt x="986051" y="307074"/>
                </a:cubicBezTo>
                <a:cubicBezTo>
                  <a:pt x="982639" y="309349"/>
                  <a:pt x="979562" y="312233"/>
                  <a:pt x="975815" y="313898"/>
                </a:cubicBezTo>
                <a:cubicBezTo>
                  <a:pt x="969242" y="316819"/>
                  <a:pt x="961328" y="316732"/>
                  <a:pt x="955343" y="320722"/>
                </a:cubicBezTo>
                <a:cubicBezTo>
                  <a:pt x="919948" y="344318"/>
                  <a:pt x="974730" y="308409"/>
                  <a:pt x="931460" y="334370"/>
                </a:cubicBezTo>
                <a:cubicBezTo>
                  <a:pt x="902132" y="351966"/>
                  <a:pt x="921340" y="344566"/>
                  <a:pt x="900752" y="351429"/>
                </a:cubicBezTo>
                <a:cubicBezTo>
                  <a:pt x="897340" y="354841"/>
                  <a:pt x="894734" y="359322"/>
                  <a:pt x="890516" y="361665"/>
                </a:cubicBezTo>
                <a:cubicBezTo>
                  <a:pt x="884228" y="365158"/>
                  <a:pt x="876869" y="366214"/>
                  <a:pt x="870045" y="368489"/>
                </a:cubicBezTo>
                <a:cubicBezTo>
                  <a:pt x="866633" y="369626"/>
                  <a:pt x="862802" y="369906"/>
                  <a:pt x="859809" y="371901"/>
                </a:cubicBezTo>
                <a:lnTo>
                  <a:pt x="839337" y="385549"/>
                </a:lnTo>
                <a:lnTo>
                  <a:pt x="829101" y="392373"/>
                </a:lnTo>
                <a:cubicBezTo>
                  <a:pt x="826826" y="395785"/>
                  <a:pt x="825176" y="399709"/>
                  <a:pt x="822277" y="402608"/>
                </a:cubicBezTo>
                <a:cubicBezTo>
                  <a:pt x="819378" y="405507"/>
                  <a:pt x="815379" y="407049"/>
                  <a:pt x="812042" y="409432"/>
                </a:cubicBezTo>
                <a:cubicBezTo>
                  <a:pt x="807415" y="412737"/>
                  <a:pt x="803053" y="416407"/>
                  <a:pt x="798394" y="419668"/>
                </a:cubicBezTo>
                <a:cubicBezTo>
                  <a:pt x="791675" y="424371"/>
                  <a:pt x="785703" y="430722"/>
                  <a:pt x="777922" y="433316"/>
                </a:cubicBezTo>
                <a:cubicBezTo>
                  <a:pt x="766666" y="437068"/>
                  <a:pt x="762869" y="438111"/>
                  <a:pt x="750627" y="443552"/>
                </a:cubicBezTo>
                <a:cubicBezTo>
                  <a:pt x="745979" y="445618"/>
                  <a:pt x="741741" y="448590"/>
                  <a:pt x="736979" y="450376"/>
                </a:cubicBezTo>
                <a:cubicBezTo>
                  <a:pt x="733012" y="451864"/>
                  <a:pt x="717679" y="454450"/>
                  <a:pt x="713095" y="457200"/>
                </a:cubicBezTo>
                <a:cubicBezTo>
                  <a:pt x="710337" y="458855"/>
                  <a:pt x="708546" y="461749"/>
                  <a:pt x="706271" y="464023"/>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lum contrast="20000"/>
          </a:blip>
          <a:srcRect l="688" t="4533" r="421" b="813"/>
          <a:stretch/>
        </p:blipFill>
        <p:spPr>
          <a:xfrm>
            <a:off x="2069433" y="114300"/>
            <a:ext cx="8435776" cy="6653324"/>
          </a:xfrm>
          <a:prstGeom prst="rect">
            <a:avLst/>
          </a:prstGeom>
          <a:ln w="38100">
            <a:solidFill>
              <a:schemeClr val="tx1"/>
            </a:solidFill>
          </a:ln>
        </p:spPr>
      </p:pic>
      <p:sp>
        <p:nvSpPr>
          <p:cNvPr id="27" name="Rounded Rectangular Callout 26"/>
          <p:cNvSpPr/>
          <p:nvPr/>
        </p:nvSpPr>
        <p:spPr>
          <a:xfrm>
            <a:off x="2069433" y="6097064"/>
            <a:ext cx="2414573" cy="670560"/>
          </a:xfrm>
          <a:prstGeom prst="wedgeRoundRectCallout">
            <a:avLst>
              <a:gd name="adj1" fmla="val -17078"/>
              <a:gd name="adj2" fmla="val -40097"/>
              <a:gd name="adj3" fmla="val 1666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Estimated Total Dredging Volume: 28k cy</a:t>
            </a:r>
            <a:endParaRPr lang="en-US" sz="1400" b="1" dirty="0">
              <a:solidFill>
                <a:schemeClr val="tx1"/>
              </a:solidFill>
            </a:endParaRPr>
          </a:p>
        </p:txBody>
      </p:sp>
      <p:sp>
        <p:nvSpPr>
          <p:cNvPr id="10" name="Rectangle 9"/>
          <p:cNvSpPr/>
          <p:nvPr/>
        </p:nvSpPr>
        <p:spPr>
          <a:xfrm>
            <a:off x="63756" y="2588325"/>
            <a:ext cx="2005677" cy="1077218"/>
          </a:xfrm>
          <a:prstGeom prst="rect">
            <a:avLst/>
          </a:prstGeom>
        </p:spPr>
        <p:txBody>
          <a:bodyPr wrap="square">
            <a:spAutoFit/>
          </a:bodyPr>
          <a:lstStyle/>
          <a:p>
            <a:pPr algn="ctr"/>
            <a:r>
              <a:rPr lang="en-US" sz="3200" b="1" dirty="0" smtClean="0">
                <a:solidFill>
                  <a:schemeClr val="bg1">
                    <a:lumMod val="50000"/>
                  </a:schemeClr>
                </a:solidFill>
              </a:rPr>
              <a:t>Design </a:t>
            </a:r>
          </a:p>
          <a:p>
            <a:pPr algn="ctr"/>
            <a:r>
              <a:rPr lang="en-US" sz="3200" b="1" dirty="0" smtClean="0">
                <a:solidFill>
                  <a:schemeClr val="bg1">
                    <a:lumMod val="50000"/>
                  </a:schemeClr>
                </a:solidFill>
              </a:rPr>
              <a:t>Features</a:t>
            </a:r>
            <a:endParaRPr lang="en-US" sz="3200" b="1" dirty="0">
              <a:solidFill>
                <a:schemeClr val="bg1">
                  <a:lumMod val="50000"/>
                </a:schemeClr>
              </a:solidFill>
            </a:endParaRPr>
          </a:p>
        </p:txBody>
      </p:sp>
    </p:spTree>
    <p:extLst>
      <p:ext uri="{BB962C8B-B14F-4D97-AF65-F5344CB8AC3E}">
        <p14:creationId xmlns:p14="http://schemas.microsoft.com/office/powerpoint/2010/main" val="484525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8595360" y="1950721"/>
            <a:ext cx="219455" cy="761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595360" y="1958339"/>
            <a:ext cx="219455" cy="4572"/>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7144511" y="2926079"/>
            <a:ext cx="121920" cy="11430"/>
          </a:xfrm>
          <a:prstGeom prst="rect">
            <a:avLst/>
          </a:prstGeom>
          <a:blipFill>
            <a:blip r:embed="rId4"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442476" y="229024"/>
            <a:ext cx="11236271" cy="1059264"/>
          </a:xfrm>
          <a:prstGeom prst="rect">
            <a:avLst/>
          </a:prstGeom>
        </p:spPr>
        <p:txBody>
          <a:bodyPr vert="horz" wrap="square" lIns="0" tIns="12700" rIns="0" bIns="0" numCol="1" rtlCol="0" anchor="ctr" anchorCtr="0" compatLnSpc="1">
            <a:prstTxWarp prst="textNoShape">
              <a:avLst/>
            </a:prstTxWarp>
            <a:spAutoFit/>
          </a:bodyPr>
          <a:lstStyle/>
          <a:p>
            <a:pPr marL="12700" marR="5080" algn="ctr">
              <a:spcBef>
                <a:spcPts val="100"/>
              </a:spcBef>
            </a:pPr>
            <a:r>
              <a:rPr lang="en-US" sz="3400" spc="-5" dirty="0">
                <a:solidFill>
                  <a:srgbClr val="006600"/>
                </a:solidFill>
              </a:rPr>
              <a:t>BIG FISHWEIR</a:t>
            </a:r>
            <a:r>
              <a:rPr lang="en-US" sz="3400" spc="-20" dirty="0">
                <a:solidFill>
                  <a:srgbClr val="006600"/>
                </a:solidFill>
              </a:rPr>
              <a:t> </a:t>
            </a:r>
            <a:r>
              <a:rPr lang="en-US" sz="3400" dirty="0">
                <a:solidFill>
                  <a:srgbClr val="006600"/>
                </a:solidFill>
              </a:rPr>
              <a:t>CREEK, DUVAL COUNTY, FL</a:t>
            </a:r>
            <a:r>
              <a:rPr lang="en-US" sz="3400" spc="-5" dirty="0" smtClean="0">
                <a:solidFill>
                  <a:srgbClr val="008000"/>
                </a:solidFill>
              </a:rPr>
              <a:t/>
            </a:r>
            <a:br>
              <a:rPr lang="en-US" sz="3400" spc="-5" dirty="0" smtClean="0">
                <a:solidFill>
                  <a:srgbClr val="008000"/>
                </a:solidFill>
              </a:rPr>
            </a:br>
            <a:r>
              <a:rPr lang="en-US" sz="3400" spc="-5" dirty="0" smtClean="0">
                <a:solidFill>
                  <a:schemeClr val="bg1">
                    <a:lumMod val="50000"/>
                  </a:schemeClr>
                </a:solidFill>
              </a:rPr>
              <a:t>Construction examples</a:t>
            </a:r>
            <a:endParaRPr sz="3400" dirty="0">
              <a:solidFill>
                <a:schemeClr val="bg1">
                  <a:lumMod val="50000"/>
                </a:schemeClr>
              </a:solidFill>
            </a:endParaRPr>
          </a:p>
        </p:txBody>
      </p:sp>
      <p:sp>
        <p:nvSpPr>
          <p:cNvPr id="36" name="object 36"/>
          <p:cNvSpPr txBox="1"/>
          <p:nvPr/>
        </p:nvSpPr>
        <p:spPr>
          <a:xfrm>
            <a:off x="7261859" y="6646924"/>
            <a:ext cx="3314700" cy="141064"/>
          </a:xfrm>
          <a:prstGeom prst="rect">
            <a:avLst/>
          </a:prstGeom>
        </p:spPr>
        <p:txBody>
          <a:bodyPr vert="horz" wrap="square" lIns="0" tIns="0" rIns="0" bIns="0" rtlCol="0">
            <a:spAutoFit/>
          </a:bodyPr>
          <a:lstStyle/>
          <a:p>
            <a:pPr>
              <a:lnSpc>
                <a:spcPts val="1140"/>
              </a:lnSpc>
            </a:pPr>
            <a:r>
              <a:rPr sz="1200" spc="-5" dirty="0">
                <a:solidFill>
                  <a:srgbClr val="FFFFFF"/>
                </a:solidFill>
                <a:latin typeface="Calibri"/>
                <a:cs typeface="Calibri"/>
              </a:rPr>
              <a:t>US </a:t>
            </a:r>
            <a:r>
              <a:rPr sz="1200" dirty="0">
                <a:solidFill>
                  <a:srgbClr val="FFFFFF"/>
                </a:solidFill>
                <a:latin typeface="Calibri"/>
                <a:cs typeface="Calibri"/>
              </a:rPr>
              <a:t>ARMY </a:t>
            </a:r>
            <a:r>
              <a:rPr sz="1200" spc="-5" dirty="0">
                <a:solidFill>
                  <a:srgbClr val="FFFFFF"/>
                </a:solidFill>
                <a:latin typeface="Calibri"/>
                <a:cs typeface="Calibri"/>
              </a:rPr>
              <a:t>CORPS OF ENGINEERS </a:t>
            </a:r>
            <a:r>
              <a:rPr sz="1200" dirty="0">
                <a:solidFill>
                  <a:srgbClr val="FFFFFF"/>
                </a:solidFill>
                <a:latin typeface="Calibri"/>
                <a:cs typeface="Calibri"/>
              </a:rPr>
              <a:t>| </a:t>
            </a:r>
            <a:r>
              <a:rPr sz="1200" spc="-5" dirty="0">
                <a:solidFill>
                  <a:srgbClr val="FFFFFF"/>
                </a:solidFill>
                <a:latin typeface="Calibri"/>
                <a:cs typeface="Calibri"/>
              </a:rPr>
              <a:t>Jacksonville</a:t>
            </a:r>
            <a:r>
              <a:rPr sz="1200" spc="40" dirty="0">
                <a:solidFill>
                  <a:srgbClr val="FFFFFF"/>
                </a:solidFill>
                <a:latin typeface="Calibri"/>
                <a:cs typeface="Calibri"/>
              </a:rPr>
              <a:t> </a:t>
            </a:r>
            <a:r>
              <a:rPr sz="1200" spc="-5" dirty="0">
                <a:solidFill>
                  <a:srgbClr val="FFFFFF"/>
                </a:solidFill>
                <a:latin typeface="Calibri"/>
                <a:cs typeface="Calibri"/>
              </a:rPr>
              <a:t>District</a:t>
            </a:r>
            <a:endParaRPr sz="1200">
              <a:latin typeface="Calibri"/>
              <a:cs typeface="Calibri"/>
            </a:endParaRPr>
          </a:p>
        </p:txBody>
      </p:sp>
      <p:sp>
        <p:nvSpPr>
          <p:cNvPr id="37" name="object 37"/>
          <p:cNvSpPr txBox="1"/>
          <p:nvPr/>
        </p:nvSpPr>
        <p:spPr>
          <a:xfrm>
            <a:off x="1615440" y="6617969"/>
            <a:ext cx="1746885" cy="218008"/>
          </a:xfrm>
          <a:prstGeom prst="rect">
            <a:avLst/>
          </a:prstGeom>
        </p:spPr>
        <p:txBody>
          <a:bodyPr vert="horz" wrap="square" lIns="0" tIns="0" rIns="0" bIns="0" rtlCol="0">
            <a:spAutoFit/>
          </a:bodyPr>
          <a:lstStyle/>
          <a:p>
            <a:pPr>
              <a:lnSpc>
                <a:spcPts val="1710"/>
              </a:lnSpc>
            </a:pPr>
            <a:r>
              <a:rPr dirty="0">
                <a:solidFill>
                  <a:srgbClr val="FFFFFF"/>
                </a:solidFill>
                <a:latin typeface="Calibri"/>
                <a:cs typeface="Calibri"/>
              </a:rPr>
              <a:t>BUILDING</a:t>
            </a:r>
            <a:r>
              <a:rPr spc="-90" dirty="0">
                <a:solidFill>
                  <a:srgbClr val="FFFFFF"/>
                </a:solidFill>
                <a:latin typeface="Calibri"/>
                <a:cs typeface="Calibri"/>
              </a:rPr>
              <a:t> </a:t>
            </a:r>
            <a:r>
              <a:rPr spc="-10" dirty="0">
                <a:solidFill>
                  <a:srgbClr val="FFFFFF"/>
                </a:solidFill>
                <a:latin typeface="Calibri"/>
                <a:cs typeface="Calibri"/>
              </a:rPr>
              <a:t>STRONG</a:t>
            </a:r>
            <a:endParaRPr dirty="0">
              <a:latin typeface="Calibri"/>
              <a:cs typeface="Calibri"/>
            </a:endParaRPr>
          </a:p>
        </p:txBody>
      </p:sp>
      <p:sp>
        <p:nvSpPr>
          <p:cNvPr id="38" name="object 38"/>
          <p:cNvSpPr txBox="1"/>
          <p:nvPr/>
        </p:nvSpPr>
        <p:spPr>
          <a:xfrm>
            <a:off x="3361945" y="6703694"/>
            <a:ext cx="58419" cy="114300"/>
          </a:xfrm>
          <a:prstGeom prst="rect">
            <a:avLst/>
          </a:prstGeom>
        </p:spPr>
        <p:txBody>
          <a:bodyPr vert="horz" wrap="square" lIns="0" tIns="0" rIns="0" bIns="0" rtlCol="0">
            <a:spAutoFit/>
          </a:bodyPr>
          <a:lstStyle/>
          <a:p>
            <a:pPr>
              <a:lnSpc>
                <a:spcPts val="855"/>
              </a:lnSpc>
            </a:pPr>
            <a:r>
              <a:rPr sz="900" dirty="0">
                <a:solidFill>
                  <a:srgbClr val="FFFFFF"/>
                </a:solidFill>
                <a:latin typeface="Calibri"/>
                <a:cs typeface="Calibri"/>
              </a:rPr>
              <a:t>®</a:t>
            </a:r>
            <a:endParaRPr sz="900">
              <a:latin typeface="Calibri"/>
              <a:cs typeface="Calibri"/>
            </a:endParaRPr>
          </a:p>
        </p:txBody>
      </p:sp>
      <p:sp>
        <p:nvSpPr>
          <p:cNvPr id="20" name="object 18"/>
          <p:cNvSpPr txBox="1"/>
          <p:nvPr/>
        </p:nvSpPr>
        <p:spPr>
          <a:xfrm>
            <a:off x="9677451" y="6140020"/>
            <a:ext cx="2302739" cy="289823"/>
          </a:xfrm>
          <a:prstGeom prst="rect">
            <a:avLst/>
          </a:prstGeom>
        </p:spPr>
        <p:txBody>
          <a:bodyPr vert="horz" wrap="square" lIns="0" tIns="12700" rIns="0" bIns="0" rtlCol="0">
            <a:spAutoFit/>
          </a:bodyPr>
          <a:lstStyle/>
          <a:p>
            <a:pPr algn="ctr">
              <a:spcBef>
                <a:spcPts val="20"/>
              </a:spcBef>
            </a:pPr>
            <a:r>
              <a:rPr lang="en-US" b="1" dirty="0" smtClean="0">
                <a:solidFill>
                  <a:schemeClr val="tx2"/>
                </a:solidFill>
                <a:latin typeface="Times New Roman"/>
                <a:cs typeface="Times New Roman"/>
              </a:rPr>
              <a:t>September 13, 2019</a:t>
            </a:r>
            <a:endParaRPr b="1" dirty="0">
              <a:solidFill>
                <a:schemeClr val="tx2"/>
              </a:solidFill>
              <a:latin typeface="Times New Roman"/>
              <a:cs typeface="Times New Roman"/>
            </a:endParaRPr>
          </a:p>
        </p:txBody>
      </p:sp>
      <p:pic>
        <p:nvPicPr>
          <p:cNvPr id="1026" name="Picture 2" descr="Image result for small creek dredgi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1" y="1374013"/>
            <a:ext cx="5974680" cy="2409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mall creek dredg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3305" y="1374013"/>
            <a:ext cx="5386885" cy="24996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228601" y="3779556"/>
            <a:ext cx="3022031" cy="3022031"/>
          </a:xfrm>
          <a:prstGeom prst="rect">
            <a:avLst/>
          </a:prstGeom>
        </p:spPr>
      </p:pic>
      <p:pic>
        <p:nvPicPr>
          <p:cNvPr id="3" name="Picture 2"/>
          <p:cNvPicPr>
            <a:picLocks noChangeAspect="1"/>
          </p:cNvPicPr>
          <p:nvPr/>
        </p:nvPicPr>
        <p:blipFill rotWithShape="1">
          <a:blip r:embed="rId8"/>
          <a:srcRect t="11836" b="12485"/>
          <a:stretch/>
        </p:blipFill>
        <p:spPr>
          <a:xfrm>
            <a:off x="7804310" y="4276702"/>
            <a:ext cx="4175880" cy="2370222"/>
          </a:xfrm>
          <a:prstGeom prst="rect">
            <a:avLst/>
          </a:prstGeom>
        </p:spPr>
      </p:pic>
      <p:pic>
        <p:nvPicPr>
          <p:cNvPr id="4" name="Picture 3"/>
          <p:cNvPicPr>
            <a:picLocks noChangeAspect="1"/>
          </p:cNvPicPr>
          <p:nvPr/>
        </p:nvPicPr>
        <p:blipFill>
          <a:blip r:embed="rId9"/>
          <a:stretch>
            <a:fillRect/>
          </a:stretch>
        </p:blipFill>
        <p:spPr>
          <a:xfrm>
            <a:off x="3699833" y="4018934"/>
            <a:ext cx="3503987" cy="2627990"/>
          </a:xfrm>
          <a:prstGeom prst="rect">
            <a:avLst/>
          </a:prstGeom>
        </p:spPr>
      </p:pic>
    </p:spTree>
    <p:extLst>
      <p:ext uri="{BB962C8B-B14F-4D97-AF65-F5344CB8AC3E}">
        <p14:creationId xmlns:p14="http://schemas.microsoft.com/office/powerpoint/2010/main" val="148697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1327" y="3419322"/>
            <a:ext cx="1317817" cy="246221"/>
          </a:xfrm>
          <a:prstGeom prst="rect">
            <a:avLst/>
          </a:prstGeom>
          <a:noFill/>
        </p:spPr>
        <p:txBody>
          <a:bodyPr wrap="square" rtlCol="0">
            <a:spAutoFit/>
          </a:bodyPr>
          <a:lstStyle/>
          <a:p>
            <a:pPr algn="ctr"/>
            <a:r>
              <a:rPr lang="en-US" sz="1000" b="1" dirty="0" smtClean="0">
                <a:solidFill>
                  <a:schemeClr val="tx2"/>
                </a:solidFill>
              </a:rPr>
              <a:t>PRB Sep 2018 </a:t>
            </a:r>
            <a:endParaRPr lang="en-US" sz="1000" b="1" dirty="0">
              <a:solidFill>
                <a:schemeClr val="tx2"/>
              </a:solidFill>
            </a:endParaRPr>
          </a:p>
        </p:txBody>
      </p:sp>
      <p:sp>
        <p:nvSpPr>
          <p:cNvPr id="14" name="TextBox 13"/>
          <p:cNvSpPr txBox="1"/>
          <p:nvPr/>
        </p:nvSpPr>
        <p:spPr>
          <a:xfrm>
            <a:off x="9521856" y="3490459"/>
            <a:ext cx="1095564" cy="246221"/>
          </a:xfrm>
          <a:prstGeom prst="rect">
            <a:avLst/>
          </a:prstGeom>
          <a:noFill/>
        </p:spPr>
        <p:txBody>
          <a:bodyPr wrap="square" rtlCol="0">
            <a:spAutoFit/>
          </a:bodyPr>
          <a:lstStyle/>
          <a:p>
            <a:r>
              <a:rPr lang="en-US" sz="1000" b="1" dirty="0" smtClean="0">
                <a:solidFill>
                  <a:schemeClr val="tx2"/>
                </a:solidFill>
              </a:rPr>
              <a:t>PRB July 2019</a:t>
            </a:r>
            <a:endParaRPr lang="en-US" sz="1000" b="1" dirty="0">
              <a:solidFill>
                <a:schemeClr val="tx2"/>
              </a:solidFill>
            </a:endParaRPr>
          </a:p>
        </p:txBody>
      </p:sp>
      <p:sp>
        <p:nvSpPr>
          <p:cNvPr id="15" name="object 14"/>
          <p:cNvSpPr txBox="1">
            <a:spLocks noGrp="1"/>
          </p:cNvSpPr>
          <p:nvPr>
            <p:ph type="title"/>
          </p:nvPr>
        </p:nvSpPr>
        <p:spPr>
          <a:xfrm>
            <a:off x="555913" y="203926"/>
            <a:ext cx="11236271" cy="1120820"/>
          </a:xfrm>
          <a:prstGeom prst="rect">
            <a:avLst/>
          </a:prstGeom>
        </p:spPr>
        <p:txBody>
          <a:bodyPr vert="horz" wrap="square" lIns="0" tIns="12700" rIns="0" bIns="0" numCol="1" rtlCol="0" anchor="ctr" anchorCtr="0" compatLnSpc="1">
            <a:prstTxWarp prst="textNoShape">
              <a:avLst/>
            </a:prstTxWarp>
            <a:spAutoFit/>
          </a:bodyPr>
          <a:lstStyle/>
          <a:p>
            <a:pPr marL="12700" marR="5080" algn="ctr">
              <a:spcBef>
                <a:spcPts val="100"/>
              </a:spcBef>
            </a:pPr>
            <a:r>
              <a:rPr lang="en-US" sz="3600" spc="-5" dirty="0">
                <a:solidFill>
                  <a:srgbClr val="006600"/>
                </a:solidFill>
              </a:rPr>
              <a:t>BIG FISHWEIR</a:t>
            </a:r>
            <a:r>
              <a:rPr lang="en-US" sz="3600" spc="-20" dirty="0">
                <a:solidFill>
                  <a:srgbClr val="006600"/>
                </a:solidFill>
              </a:rPr>
              <a:t> </a:t>
            </a:r>
            <a:r>
              <a:rPr lang="en-US" sz="3600" dirty="0">
                <a:solidFill>
                  <a:srgbClr val="006600"/>
                </a:solidFill>
              </a:rPr>
              <a:t>CREEK, DUVAL COUNTY, FL</a:t>
            </a:r>
            <a:r>
              <a:rPr lang="en-US" sz="3600" spc="-5" dirty="0" smtClean="0">
                <a:solidFill>
                  <a:srgbClr val="008000"/>
                </a:solidFill>
              </a:rPr>
              <a:t/>
            </a:r>
            <a:br>
              <a:rPr lang="en-US" sz="3600" spc="-5" dirty="0" smtClean="0">
                <a:solidFill>
                  <a:srgbClr val="008000"/>
                </a:solidFill>
              </a:rPr>
            </a:br>
            <a:r>
              <a:rPr lang="en-US" sz="3600" spc="-5" dirty="0" smtClean="0">
                <a:solidFill>
                  <a:schemeClr val="bg1">
                    <a:lumMod val="50000"/>
                  </a:schemeClr>
                </a:solidFill>
              </a:rPr>
              <a:t>schedule</a:t>
            </a:r>
            <a:endParaRPr sz="3600" dirty="0">
              <a:solidFill>
                <a:schemeClr val="bg1">
                  <a:lumMod val="50000"/>
                </a:schemeClr>
              </a:solidFill>
            </a:endParaRPr>
          </a:p>
        </p:txBody>
      </p:sp>
      <p:graphicFrame>
        <p:nvGraphicFramePr>
          <p:cNvPr id="5" name="Diagram 4"/>
          <p:cNvGraphicFramePr/>
          <p:nvPr>
            <p:extLst>
              <p:ext uri="{D42A27DB-BD31-4B8C-83A1-F6EECF244321}">
                <p14:modId xmlns:p14="http://schemas.microsoft.com/office/powerpoint/2010/main" val="1102740503"/>
              </p:ext>
            </p:extLst>
          </p:nvPr>
        </p:nvGraphicFramePr>
        <p:xfrm>
          <a:off x="681639" y="1296721"/>
          <a:ext cx="10787550" cy="549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535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2670" y="2511234"/>
            <a:ext cx="10185088" cy="785419"/>
          </a:xfrm>
        </p:spPr>
        <p:txBody>
          <a:bodyPr/>
          <a:lstStyle/>
          <a:p>
            <a:pPr algn="ctr"/>
            <a:r>
              <a:rPr lang="en-US" sz="4000" dirty="0" smtClean="0"/>
              <a:t>Questions?</a:t>
            </a:r>
            <a:endParaRPr lang="en-US" sz="4000" dirty="0"/>
          </a:p>
        </p:txBody>
      </p:sp>
      <p:pic>
        <p:nvPicPr>
          <p:cNvPr id="4" name="Picture 3"/>
          <p:cNvPicPr>
            <a:picLocks noChangeAspect="1"/>
          </p:cNvPicPr>
          <p:nvPr/>
        </p:nvPicPr>
        <p:blipFill>
          <a:blip r:embed="rId2"/>
          <a:stretch>
            <a:fillRect/>
          </a:stretch>
        </p:blipFill>
        <p:spPr>
          <a:xfrm>
            <a:off x="212472" y="220832"/>
            <a:ext cx="686882" cy="714350"/>
          </a:xfrm>
          <a:prstGeom prst="rect">
            <a:avLst/>
          </a:prstGeom>
        </p:spPr>
      </p:pic>
    </p:spTree>
    <p:extLst>
      <p:ext uri="{BB962C8B-B14F-4D97-AF65-F5344CB8AC3E}">
        <p14:creationId xmlns:p14="http://schemas.microsoft.com/office/powerpoint/2010/main" val="225550977"/>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BF74123FC3C747B58DAF523A20EC2C" ma:contentTypeVersion="2" ma:contentTypeDescription="Create a new document." ma:contentTypeScope="" ma:versionID="5b6caa3c0c2ea8586707f21074a5157f">
  <xsd:schema xmlns:xsd="http://www.w3.org/2001/XMLSchema" xmlns:xs="http://www.w3.org/2001/XMLSchema" xmlns:p="http://schemas.microsoft.com/office/2006/metadata/properties" xmlns:ns2="9add6fc6-b240-437b-ac4f-a37bd5eed451" targetNamespace="http://schemas.microsoft.com/office/2006/metadata/properties" ma:root="true" ma:fieldsID="b74f60eb95be8b118e409ad50e3babdf" ns2:_="">
    <xsd:import namespace="9add6fc6-b240-437b-ac4f-a37bd5eed45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d6fc6-b240-437b-ac4f-a37bd5eed45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purl.org/dc/terms/"/>
    <ds:schemaRef ds:uri="http://schemas.openxmlformats.org/package/2006/metadata/core-properties"/>
    <ds:schemaRef ds:uri="http://purl.org/dc/dcmitype/"/>
    <ds:schemaRef ds:uri="http://schemas.microsoft.com/office/2006/documentManagement/types"/>
    <ds:schemaRef ds:uri="9add6fc6-b240-437b-ac4f-a37bd5eed451"/>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B47DE372-5202-4E8C-AE63-3CDD27FCD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d6fc6-b240-437b-ac4f-a37bd5eed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9325</TotalTime>
  <Words>464</Words>
  <Application>Microsoft Office PowerPoint</Application>
  <PresentationFormat>Widescreen</PresentationFormat>
  <Paragraphs>103</Paragraphs>
  <Slides>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ＭＳ Ｐゴシック</vt:lpstr>
      <vt:lpstr>Arial</vt:lpstr>
      <vt:lpstr>Calibri</vt:lpstr>
      <vt:lpstr>Century Gothic</vt:lpstr>
      <vt:lpstr>Courier New</vt:lpstr>
      <vt:lpstr>Times New Roman</vt:lpstr>
      <vt:lpstr>Wingdings</vt:lpstr>
      <vt:lpstr>Content Templates</vt:lpstr>
      <vt:lpstr>Chart Color Templates</vt:lpstr>
      <vt:lpstr>1_Content Templates</vt:lpstr>
      <vt:lpstr>BIG FISHWEIR CREEK, DUVAL COUNTY, FL AQUATIC ECOSYSTEM  RESTORATION PROJECT</vt:lpstr>
      <vt:lpstr>BIG FISHWEIR CREEK, DUVAL COUNTY, FL overview</vt:lpstr>
      <vt:lpstr>BIG FISHWEIR CREEK, DUVAL COUNTY, FL </vt:lpstr>
      <vt:lpstr>BIG FISHWEIR CREEK, DUVAL COUNTY, FL project challenges </vt:lpstr>
      <vt:lpstr>PowerPoint Presentation</vt:lpstr>
      <vt:lpstr>BIG FISHWEIR CREEK, DUVAL COUNTY, FL Construction examples</vt:lpstr>
      <vt:lpstr>BIG FISHWEIR CREEK, DUVAL COUNTY, FL schedule</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Harrah, Jason S CIV USARMY CESAJ (US)</cp:lastModifiedBy>
  <cp:revision>530</cp:revision>
  <cp:lastPrinted>2019-08-01T01:43:06Z</cp:lastPrinted>
  <dcterms:created xsi:type="dcterms:W3CDTF">2017-02-20T05:10:01Z</dcterms:created>
  <dcterms:modified xsi:type="dcterms:W3CDTF">2019-10-29T00:48:22Z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0x01010038BF74123FC3C747B58DAF523A20EC2C</vt:lpwstr>
  </property>
</Properties>
</file>